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1"/>
  </p:notesMasterIdLst>
  <p:sldIdLst>
    <p:sldId id="256" r:id="rId2"/>
    <p:sldId id="257" r:id="rId3"/>
    <p:sldId id="263" r:id="rId4"/>
    <p:sldId id="261" r:id="rId5"/>
    <p:sldId id="258" r:id="rId6"/>
    <p:sldId id="259" r:id="rId7"/>
    <p:sldId id="268" r:id="rId8"/>
    <p:sldId id="260" r:id="rId9"/>
    <p:sldId id="264" r:id="rId10"/>
    <p:sldId id="270" r:id="rId11"/>
    <p:sldId id="269" r:id="rId12"/>
    <p:sldId id="271" r:id="rId13"/>
    <p:sldId id="272" r:id="rId14"/>
    <p:sldId id="267" r:id="rId15"/>
    <p:sldId id="273" r:id="rId16"/>
    <p:sldId id="274" r:id="rId17"/>
    <p:sldId id="276" r:id="rId18"/>
    <p:sldId id="277" r:id="rId19"/>
    <p:sldId id="262"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1">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hiFTd8a45w8Yfic1yTFqeluActk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B24FAE8-59C6-4AED-ACE5-37B7F54A73FC}">
  <a:tblStyle styleId="{EB24FAE8-59C6-4AED-ACE5-37B7F54A73FC}"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CF4"/>
          </a:solidFill>
        </a:fill>
      </a:tcStyle>
    </a:wholeTbl>
    <a:band1H>
      <a:tcTxStyle/>
      <a:tcStyle>
        <a:tcBdr/>
        <a:fill>
          <a:solidFill>
            <a:srgbClr val="CFD7E7"/>
          </a:solidFill>
        </a:fill>
      </a:tcStyle>
    </a:band1H>
    <a:band2H>
      <a:tcTxStyle/>
      <a:tcStyle>
        <a:tcBdr/>
      </a:tcStyle>
    </a:band2H>
    <a:band1V>
      <a:tcTxStyle/>
      <a:tcStyle>
        <a:tcBdr/>
        <a:fill>
          <a:solidFill>
            <a:srgbClr val="CFD7E7"/>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874" y="29"/>
      </p:cViewPr>
      <p:guideLst>
        <p:guide orient="horz" pos="1620"/>
        <p:guide pos="288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customschemas.google.com/relationships/presentationmetadata" Target="meta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ru-RU"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10</a:t>
            </a:fld>
            <a:endParaRPr/>
          </a:p>
        </p:txBody>
      </p:sp>
    </p:spTree>
    <p:extLst>
      <p:ext uri="{BB962C8B-B14F-4D97-AF65-F5344CB8AC3E}">
        <p14:creationId xmlns:p14="http://schemas.microsoft.com/office/powerpoint/2010/main" val="2985670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11</a:t>
            </a:fld>
            <a:endParaRPr/>
          </a:p>
        </p:txBody>
      </p:sp>
    </p:spTree>
    <p:extLst>
      <p:ext uri="{BB962C8B-B14F-4D97-AF65-F5344CB8AC3E}">
        <p14:creationId xmlns:p14="http://schemas.microsoft.com/office/powerpoint/2010/main" val="39550245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12</a:t>
            </a:fld>
            <a:endParaRPr/>
          </a:p>
        </p:txBody>
      </p:sp>
    </p:spTree>
    <p:extLst>
      <p:ext uri="{BB962C8B-B14F-4D97-AF65-F5344CB8AC3E}">
        <p14:creationId xmlns:p14="http://schemas.microsoft.com/office/powerpoint/2010/main" val="6969146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13</a:t>
            </a:fld>
            <a:endParaRPr/>
          </a:p>
        </p:txBody>
      </p:sp>
    </p:spTree>
    <p:extLst>
      <p:ext uri="{BB962C8B-B14F-4D97-AF65-F5344CB8AC3E}">
        <p14:creationId xmlns:p14="http://schemas.microsoft.com/office/powerpoint/2010/main" val="42640975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14</a:t>
            </a:fld>
            <a:endParaRPr/>
          </a:p>
        </p:txBody>
      </p:sp>
    </p:spTree>
    <p:extLst>
      <p:ext uri="{BB962C8B-B14F-4D97-AF65-F5344CB8AC3E}">
        <p14:creationId xmlns:p14="http://schemas.microsoft.com/office/powerpoint/2010/main" val="3664250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15</a:t>
            </a:fld>
            <a:endParaRPr/>
          </a:p>
        </p:txBody>
      </p:sp>
    </p:spTree>
    <p:extLst>
      <p:ext uri="{BB962C8B-B14F-4D97-AF65-F5344CB8AC3E}">
        <p14:creationId xmlns:p14="http://schemas.microsoft.com/office/powerpoint/2010/main" val="19682876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16</a:t>
            </a:fld>
            <a:endParaRPr/>
          </a:p>
        </p:txBody>
      </p:sp>
    </p:spTree>
    <p:extLst>
      <p:ext uri="{BB962C8B-B14F-4D97-AF65-F5344CB8AC3E}">
        <p14:creationId xmlns:p14="http://schemas.microsoft.com/office/powerpoint/2010/main" val="6338727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17</a:t>
            </a:fld>
            <a:endParaRPr/>
          </a:p>
        </p:txBody>
      </p:sp>
    </p:spTree>
    <p:extLst>
      <p:ext uri="{BB962C8B-B14F-4D97-AF65-F5344CB8AC3E}">
        <p14:creationId xmlns:p14="http://schemas.microsoft.com/office/powerpoint/2010/main" val="36908944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18</a:t>
            </a:fld>
            <a:endParaRPr/>
          </a:p>
        </p:txBody>
      </p:sp>
    </p:spTree>
    <p:extLst>
      <p:ext uri="{BB962C8B-B14F-4D97-AF65-F5344CB8AC3E}">
        <p14:creationId xmlns:p14="http://schemas.microsoft.com/office/powerpoint/2010/main" val="6461012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97" name="Google Shape;97;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97" name="Google Shape;97;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3</a:t>
            </a:fld>
            <a:endParaRPr/>
          </a:p>
        </p:txBody>
      </p:sp>
    </p:spTree>
    <p:extLst>
      <p:ext uri="{BB962C8B-B14F-4D97-AF65-F5344CB8AC3E}">
        <p14:creationId xmlns:p14="http://schemas.microsoft.com/office/powerpoint/2010/main" val="23207565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 name="Google Shape;132;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 name="Google Shape;105;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06" name="Google Shape;106;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 name="Google Shape;114;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 name="Google Shape;114;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7</a:t>
            </a:fld>
            <a:endParaRPr/>
          </a:p>
        </p:txBody>
      </p:sp>
    </p:spTree>
    <p:extLst>
      <p:ext uri="{BB962C8B-B14F-4D97-AF65-F5344CB8AC3E}">
        <p14:creationId xmlns:p14="http://schemas.microsoft.com/office/powerpoint/2010/main" val="24611299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9</a:t>
            </a:fld>
            <a:endParaRPr/>
          </a:p>
        </p:txBody>
      </p:sp>
    </p:spTree>
    <p:extLst>
      <p:ext uri="{BB962C8B-B14F-4D97-AF65-F5344CB8AC3E}">
        <p14:creationId xmlns:p14="http://schemas.microsoft.com/office/powerpoint/2010/main" val="1259280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Титульный слайд" type="title">
  <p:cSld name="TITLE">
    <p:spTree>
      <p:nvGrpSpPr>
        <p:cNvPr id="1" name="Shape 15"/>
        <p:cNvGrpSpPr/>
        <p:nvPr/>
      </p:nvGrpSpPr>
      <p:grpSpPr>
        <a:xfrm>
          <a:off x="0" y="0"/>
          <a:ext cx="0" cy="0"/>
          <a:chOff x="0" y="0"/>
          <a:chExt cx="0" cy="0"/>
        </a:xfrm>
      </p:grpSpPr>
      <p:sp>
        <p:nvSpPr>
          <p:cNvPr id="16" name="Google Shape;16;p9"/>
          <p:cNvSpPr txBox="1">
            <a:spLocks noGrp="1"/>
          </p:cNvSpPr>
          <p:nvPr>
            <p:ph type="ctrTitle"/>
          </p:nvPr>
        </p:nvSpPr>
        <p:spPr>
          <a:xfrm>
            <a:off x="685801" y="1597820"/>
            <a:ext cx="7772400" cy="110251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9"/>
          <p:cNvSpPr txBox="1">
            <a:spLocks noGrp="1"/>
          </p:cNvSpPr>
          <p:nvPr>
            <p:ph type="subTitle" idx="1"/>
          </p:nvPr>
        </p:nvSpPr>
        <p:spPr>
          <a:xfrm>
            <a:off x="1371601" y="2914650"/>
            <a:ext cx="6400800" cy="131445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9"/>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9"/>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9"/>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Заголовок и вертикальный текст" type="vertTx">
  <p:cSld name="VERTICAL_TEXT">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457201" y="205979"/>
            <a:ext cx="8229601"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8"/>
          <p:cNvSpPr txBox="1">
            <a:spLocks noGrp="1"/>
          </p:cNvSpPr>
          <p:nvPr>
            <p:ph type="body" idx="1"/>
          </p:nvPr>
        </p:nvSpPr>
        <p:spPr>
          <a:xfrm rot="5400000">
            <a:off x="2874765" y="-1217413"/>
            <a:ext cx="3394472" cy="8229601"/>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8"/>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8"/>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8"/>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Вертикальный заголовок и текст" type="vertTitleAndTx">
  <p:cSld name="VERTICAL_TITLE_AND_VERTICAL_TEXT">
    <p:spTree>
      <p:nvGrpSpPr>
        <p:cNvPr id="1" name="Shape 78"/>
        <p:cNvGrpSpPr/>
        <p:nvPr/>
      </p:nvGrpSpPr>
      <p:grpSpPr>
        <a:xfrm>
          <a:off x="0" y="0"/>
          <a:ext cx="0" cy="0"/>
          <a:chOff x="0" y="0"/>
          <a:chExt cx="0" cy="0"/>
        </a:xfrm>
      </p:grpSpPr>
      <p:sp>
        <p:nvSpPr>
          <p:cNvPr id="79" name="Google Shape;79;p19"/>
          <p:cNvSpPr txBox="1">
            <a:spLocks noGrp="1"/>
          </p:cNvSpPr>
          <p:nvPr>
            <p:ph type="title"/>
          </p:nvPr>
        </p:nvSpPr>
        <p:spPr>
          <a:xfrm rot="5400000">
            <a:off x="6012655" y="771525"/>
            <a:ext cx="3290888"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9"/>
          <p:cNvSpPr txBox="1">
            <a:spLocks noGrp="1"/>
          </p:cNvSpPr>
          <p:nvPr>
            <p:ph type="body" idx="1"/>
          </p:nvPr>
        </p:nvSpPr>
        <p:spPr>
          <a:xfrm rot="5400000">
            <a:off x="1821658" y="-1209675"/>
            <a:ext cx="3290888"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9"/>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9"/>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9"/>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Заголовок и объект" type="obj">
  <p:cSld name="OBJECT">
    <p:spTree>
      <p:nvGrpSpPr>
        <p:cNvPr id="1" name="Shape 21"/>
        <p:cNvGrpSpPr/>
        <p:nvPr/>
      </p:nvGrpSpPr>
      <p:grpSpPr>
        <a:xfrm>
          <a:off x="0" y="0"/>
          <a:ext cx="0" cy="0"/>
          <a:chOff x="0" y="0"/>
          <a:chExt cx="0" cy="0"/>
        </a:xfrm>
      </p:grpSpPr>
      <p:sp>
        <p:nvSpPr>
          <p:cNvPr id="22" name="Google Shape;22;p10"/>
          <p:cNvSpPr txBox="1">
            <a:spLocks noGrp="1"/>
          </p:cNvSpPr>
          <p:nvPr>
            <p:ph type="title"/>
          </p:nvPr>
        </p:nvSpPr>
        <p:spPr>
          <a:xfrm>
            <a:off x="457201" y="205979"/>
            <a:ext cx="8229601"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0"/>
          <p:cNvSpPr txBox="1">
            <a:spLocks noGrp="1"/>
          </p:cNvSpPr>
          <p:nvPr>
            <p:ph type="body" idx="1"/>
          </p:nvPr>
        </p:nvSpPr>
        <p:spPr>
          <a:xfrm>
            <a:off x="457201" y="1200151"/>
            <a:ext cx="8229601" cy="3394472"/>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0"/>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0"/>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0"/>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Заголовок раздела" type="secHead">
  <p:cSld name="SECTION_HEADER">
    <p:spTree>
      <p:nvGrpSpPr>
        <p:cNvPr id="1" name="Shape 27"/>
        <p:cNvGrpSpPr/>
        <p:nvPr/>
      </p:nvGrpSpPr>
      <p:grpSpPr>
        <a:xfrm>
          <a:off x="0" y="0"/>
          <a:ext cx="0" cy="0"/>
          <a:chOff x="0" y="0"/>
          <a:chExt cx="0" cy="0"/>
        </a:xfrm>
      </p:grpSpPr>
      <p:sp>
        <p:nvSpPr>
          <p:cNvPr id="28" name="Google Shape;28;p11"/>
          <p:cNvSpPr txBox="1">
            <a:spLocks noGrp="1"/>
          </p:cNvSpPr>
          <p:nvPr>
            <p:ph type="title"/>
          </p:nvPr>
        </p:nvSpPr>
        <p:spPr>
          <a:xfrm>
            <a:off x="722314" y="3305176"/>
            <a:ext cx="7772400" cy="1021556"/>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1"/>
          <p:cNvSpPr txBox="1">
            <a:spLocks noGrp="1"/>
          </p:cNvSpPr>
          <p:nvPr>
            <p:ph type="body" idx="1"/>
          </p:nvPr>
        </p:nvSpPr>
        <p:spPr>
          <a:xfrm>
            <a:off x="722314" y="2180036"/>
            <a:ext cx="7772400" cy="112514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1"/>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1"/>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1"/>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Два объекта" type="twoObj">
  <p:cSld name="TWO_OBJECTS">
    <p:spTree>
      <p:nvGrpSpPr>
        <p:cNvPr id="1" name="Shape 33"/>
        <p:cNvGrpSpPr/>
        <p:nvPr/>
      </p:nvGrpSpPr>
      <p:grpSpPr>
        <a:xfrm>
          <a:off x="0" y="0"/>
          <a:ext cx="0" cy="0"/>
          <a:chOff x="0" y="0"/>
          <a:chExt cx="0" cy="0"/>
        </a:xfrm>
      </p:grpSpPr>
      <p:sp>
        <p:nvSpPr>
          <p:cNvPr id="34" name="Google Shape;34;p12"/>
          <p:cNvSpPr txBox="1">
            <a:spLocks noGrp="1"/>
          </p:cNvSpPr>
          <p:nvPr>
            <p:ph type="title"/>
          </p:nvPr>
        </p:nvSpPr>
        <p:spPr>
          <a:xfrm>
            <a:off x="457201" y="205979"/>
            <a:ext cx="8229601"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2"/>
          <p:cNvSpPr txBox="1">
            <a:spLocks noGrp="1"/>
          </p:cNvSpPr>
          <p:nvPr>
            <p:ph type="body" idx="1"/>
          </p:nvPr>
        </p:nvSpPr>
        <p:spPr>
          <a:xfrm>
            <a:off x="457202" y="900113"/>
            <a:ext cx="4038599" cy="2545556"/>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2"/>
          <p:cNvSpPr txBox="1">
            <a:spLocks noGrp="1"/>
          </p:cNvSpPr>
          <p:nvPr>
            <p:ph type="body" idx="2"/>
          </p:nvPr>
        </p:nvSpPr>
        <p:spPr>
          <a:xfrm>
            <a:off x="4648201" y="900113"/>
            <a:ext cx="4038599" cy="2545556"/>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2"/>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2"/>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2"/>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Сравнение" type="twoTxTwoObj">
  <p:cSld name="TWO_OBJECTS_WITH_TEXT">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457201" y="205979"/>
            <a:ext cx="8229601"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3"/>
          <p:cNvSpPr txBox="1">
            <a:spLocks noGrp="1"/>
          </p:cNvSpPr>
          <p:nvPr>
            <p:ph type="body" idx="1"/>
          </p:nvPr>
        </p:nvSpPr>
        <p:spPr>
          <a:xfrm>
            <a:off x="457202" y="1151336"/>
            <a:ext cx="4040188" cy="47982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3"/>
          <p:cNvSpPr txBox="1">
            <a:spLocks noGrp="1"/>
          </p:cNvSpPr>
          <p:nvPr>
            <p:ph type="body" idx="2"/>
          </p:nvPr>
        </p:nvSpPr>
        <p:spPr>
          <a:xfrm>
            <a:off x="457202" y="1631157"/>
            <a:ext cx="4040188" cy="2963466"/>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3"/>
          <p:cNvSpPr txBox="1">
            <a:spLocks noGrp="1"/>
          </p:cNvSpPr>
          <p:nvPr>
            <p:ph type="body" idx="3"/>
          </p:nvPr>
        </p:nvSpPr>
        <p:spPr>
          <a:xfrm>
            <a:off x="4645027" y="1151336"/>
            <a:ext cx="4041774" cy="47982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3"/>
          <p:cNvSpPr txBox="1">
            <a:spLocks noGrp="1"/>
          </p:cNvSpPr>
          <p:nvPr>
            <p:ph type="body" idx="4"/>
          </p:nvPr>
        </p:nvSpPr>
        <p:spPr>
          <a:xfrm>
            <a:off x="4645027" y="1631157"/>
            <a:ext cx="4041774" cy="2963466"/>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3"/>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3"/>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3"/>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Только заголовок" type="titleOnly">
  <p:cSld name="TITLE_ONLY">
    <p:spTree>
      <p:nvGrpSpPr>
        <p:cNvPr id="1" name="Shape 49"/>
        <p:cNvGrpSpPr/>
        <p:nvPr/>
      </p:nvGrpSpPr>
      <p:grpSpPr>
        <a:xfrm>
          <a:off x="0" y="0"/>
          <a:ext cx="0" cy="0"/>
          <a:chOff x="0" y="0"/>
          <a:chExt cx="0" cy="0"/>
        </a:xfrm>
      </p:grpSpPr>
      <p:sp>
        <p:nvSpPr>
          <p:cNvPr id="50" name="Google Shape;50;p14"/>
          <p:cNvSpPr txBox="1">
            <a:spLocks noGrp="1"/>
          </p:cNvSpPr>
          <p:nvPr>
            <p:ph type="title"/>
          </p:nvPr>
        </p:nvSpPr>
        <p:spPr>
          <a:xfrm>
            <a:off x="457201" y="205979"/>
            <a:ext cx="8229601" cy="85725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4"/>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4"/>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4"/>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Пустой слайд" type="blank">
  <p:cSld name="BLANK">
    <p:spTree>
      <p:nvGrpSpPr>
        <p:cNvPr id="1" name="Shape 54"/>
        <p:cNvGrpSpPr/>
        <p:nvPr/>
      </p:nvGrpSpPr>
      <p:grpSpPr>
        <a:xfrm>
          <a:off x="0" y="0"/>
          <a:ext cx="0" cy="0"/>
          <a:chOff x="0" y="0"/>
          <a:chExt cx="0" cy="0"/>
        </a:xfrm>
      </p:grpSpPr>
      <p:sp>
        <p:nvSpPr>
          <p:cNvPr id="55" name="Google Shape;55;p15"/>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5"/>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Объект с подписью" type="objTx">
  <p:cSld name="OBJECT_WITH_CAPTION_TEXT">
    <p:spTree>
      <p:nvGrpSpPr>
        <p:cNvPr id="1" name="Shape 58"/>
        <p:cNvGrpSpPr/>
        <p:nvPr/>
      </p:nvGrpSpPr>
      <p:grpSpPr>
        <a:xfrm>
          <a:off x="0" y="0"/>
          <a:ext cx="0" cy="0"/>
          <a:chOff x="0" y="0"/>
          <a:chExt cx="0" cy="0"/>
        </a:xfrm>
      </p:grpSpPr>
      <p:sp>
        <p:nvSpPr>
          <p:cNvPr id="59" name="Google Shape;59;p16"/>
          <p:cNvSpPr txBox="1">
            <a:spLocks noGrp="1"/>
          </p:cNvSpPr>
          <p:nvPr>
            <p:ph type="title"/>
          </p:nvPr>
        </p:nvSpPr>
        <p:spPr>
          <a:xfrm>
            <a:off x="457203" y="204787"/>
            <a:ext cx="3008312" cy="8715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6"/>
          <p:cNvSpPr txBox="1">
            <a:spLocks noGrp="1"/>
          </p:cNvSpPr>
          <p:nvPr>
            <p:ph type="body" idx="1"/>
          </p:nvPr>
        </p:nvSpPr>
        <p:spPr>
          <a:xfrm>
            <a:off x="3575051" y="204789"/>
            <a:ext cx="5111749" cy="4389835"/>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16"/>
          <p:cNvSpPr txBox="1">
            <a:spLocks noGrp="1"/>
          </p:cNvSpPr>
          <p:nvPr>
            <p:ph type="body" idx="2"/>
          </p:nvPr>
        </p:nvSpPr>
        <p:spPr>
          <a:xfrm>
            <a:off x="457203" y="1076327"/>
            <a:ext cx="3008312" cy="3518297"/>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16"/>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6"/>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6"/>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Рисунок с подписью" type="picTx">
  <p:cSld name="PICTURE_WITH_CAPTION_TEXT">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1792288" y="3600450"/>
            <a:ext cx="5486400" cy="425054"/>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7"/>
          <p:cNvSpPr>
            <a:spLocks noGrp="1"/>
          </p:cNvSpPr>
          <p:nvPr>
            <p:ph type="pic" idx="2"/>
          </p:nvPr>
        </p:nvSpPr>
        <p:spPr>
          <a:xfrm>
            <a:off x="1792288" y="459582"/>
            <a:ext cx="5486400" cy="3086100"/>
          </a:xfrm>
          <a:prstGeom prst="rect">
            <a:avLst/>
          </a:prstGeom>
          <a:noFill/>
          <a:ln>
            <a:noFill/>
          </a:ln>
        </p:spPr>
      </p:sp>
      <p:sp>
        <p:nvSpPr>
          <p:cNvPr id="68" name="Google Shape;68;p17"/>
          <p:cNvSpPr txBox="1">
            <a:spLocks noGrp="1"/>
          </p:cNvSpPr>
          <p:nvPr>
            <p:ph type="body" idx="1"/>
          </p:nvPr>
        </p:nvSpPr>
        <p:spPr>
          <a:xfrm>
            <a:off x="1792288" y="4025504"/>
            <a:ext cx="5486400" cy="603647"/>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17"/>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7"/>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7"/>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8"/>
          <p:cNvSpPr txBox="1">
            <a:spLocks noGrp="1"/>
          </p:cNvSpPr>
          <p:nvPr>
            <p:ph type="title"/>
          </p:nvPr>
        </p:nvSpPr>
        <p:spPr>
          <a:xfrm>
            <a:off x="457201" y="205979"/>
            <a:ext cx="8229601" cy="85725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8"/>
          <p:cNvSpPr txBox="1">
            <a:spLocks noGrp="1"/>
          </p:cNvSpPr>
          <p:nvPr>
            <p:ph type="body" idx="1"/>
          </p:nvPr>
        </p:nvSpPr>
        <p:spPr>
          <a:xfrm>
            <a:off x="457201" y="1200151"/>
            <a:ext cx="8229601" cy="3394472"/>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8"/>
          <p:cNvSpPr txBox="1">
            <a:spLocks noGrp="1"/>
          </p:cNvSpPr>
          <p:nvPr>
            <p:ph type="dt" idx="10"/>
          </p:nvPr>
        </p:nvSpPr>
        <p:spPr>
          <a:xfrm>
            <a:off x="457201" y="4767263"/>
            <a:ext cx="2133599"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8"/>
          <p:cNvSpPr txBox="1">
            <a:spLocks noGrp="1"/>
          </p:cNvSpPr>
          <p:nvPr>
            <p:ph type="ftr" idx="11"/>
          </p:nvPr>
        </p:nvSpPr>
        <p:spPr>
          <a:xfrm>
            <a:off x="3124201" y="4767263"/>
            <a:ext cx="28956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8"/>
          <p:cNvSpPr txBox="1">
            <a:spLocks noGrp="1"/>
          </p:cNvSpPr>
          <p:nvPr>
            <p:ph type="sldNum" idx="12"/>
          </p:nvPr>
        </p:nvSpPr>
        <p:spPr>
          <a:xfrm>
            <a:off x="6553200" y="4767263"/>
            <a:ext cx="2133599"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ru-RU"/>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p1" descr="C:\Users\MSShafigullin\Desktop\Проекты\Брендбук\Гайдлайн\Презентация\презентация шаблон КФУ-01.jpg"/>
          <p:cNvPicPr preferRelativeResize="0"/>
          <p:nvPr/>
        </p:nvPicPr>
        <p:blipFill rotWithShape="1">
          <a:blip r:embed="rId3">
            <a:alphaModFix/>
          </a:blip>
          <a:srcRect b="20471"/>
          <a:stretch/>
        </p:blipFill>
        <p:spPr>
          <a:xfrm>
            <a:off x="0" y="1786"/>
            <a:ext cx="9144000" cy="5141714"/>
          </a:xfrm>
          <a:prstGeom prst="rect">
            <a:avLst/>
          </a:prstGeom>
          <a:noFill/>
          <a:ln>
            <a:noFill/>
          </a:ln>
        </p:spPr>
      </p:pic>
      <p:pic>
        <p:nvPicPr>
          <p:cNvPr id="89" name="Google Shape;89;p1" descr="C:\Users\MSShafigullin\Desktop\2020\Презентация КФУ\kfu_logo_circle_rus.png"/>
          <p:cNvPicPr preferRelativeResize="0"/>
          <p:nvPr/>
        </p:nvPicPr>
        <p:blipFill rotWithShape="1">
          <a:blip r:embed="rId4">
            <a:alphaModFix/>
          </a:blip>
          <a:srcRect/>
          <a:stretch/>
        </p:blipFill>
        <p:spPr>
          <a:xfrm>
            <a:off x="3995936" y="555526"/>
            <a:ext cx="1152128" cy="1124940"/>
          </a:xfrm>
          <a:prstGeom prst="rect">
            <a:avLst/>
          </a:prstGeom>
          <a:noFill/>
          <a:ln>
            <a:noFill/>
          </a:ln>
        </p:spPr>
      </p:pic>
      <p:cxnSp>
        <p:nvCxnSpPr>
          <p:cNvPr id="90" name="Google Shape;90;p1"/>
          <p:cNvCxnSpPr/>
          <p:nvPr/>
        </p:nvCxnSpPr>
        <p:spPr>
          <a:xfrm rot="10800000">
            <a:off x="2339753" y="2058086"/>
            <a:ext cx="4464495" cy="0"/>
          </a:xfrm>
          <a:prstGeom prst="straightConnector1">
            <a:avLst/>
          </a:prstGeom>
          <a:noFill/>
          <a:ln w="12700" cap="flat" cmpd="sng">
            <a:solidFill>
              <a:schemeClr val="lt1"/>
            </a:solidFill>
            <a:prstDash val="solid"/>
            <a:round/>
            <a:headEnd type="none" w="sm" len="sm"/>
            <a:tailEnd type="none" w="sm" len="sm"/>
          </a:ln>
        </p:spPr>
      </p:cxnSp>
      <p:sp>
        <p:nvSpPr>
          <p:cNvPr id="91" name="Google Shape;91;p1"/>
          <p:cNvSpPr/>
          <p:nvPr/>
        </p:nvSpPr>
        <p:spPr>
          <a:xfrm>
            <a:off x="-72115" y="1918707"/>
            <a:ext cx="9288229" cy="156966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3200" b="0" i="0" u="none" strike="noStrike" cap="none">
                <a:solidFill>
                  <a:schemeClr val="lt1"/>
                </a:solidFill>
                <a:latin typeface="Calibri"/>
                <a:ea typeface="Calibri"/>
                <a:cs typeface="Calibri"/>
                <a:sym typeface="Calibri"/>
              </a:rPr>
              <a:t>Разработка приложения для проектирования ИИ моделей для участия в гоночной игре TrackMania с использованием машинного обучения</a:t>
            </a:r>
            <a:endParaRPr/>
          </a:p>
        </p:txBody>
      </p:sp>
      <p:sp>
        <p:nvSpPr>
          <p:cNvPr id="92" name="Google Shape;92;p1"/>
          <p:cNvSpPr/>
          <p:nvPr/>
        </p:nvSpPr>
        <p:spPr>
          <a:xfrm>
            <a:off x="710552" y="3348987"/>
            <a:ext cx="2572179" cy="147732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ru-RU" sz="1800" b="0" i="0" u="none" strike="noStrike" cap="none">
                <a:solidFill>
                  <a:schemeClr val="lt1"/>
                </a:solidFill>
                <a:latin typeface="Calibri"/>
                <a:ea typeface="Calibri"/>
                <a:cs typeface="Calibri"/>
                <a:sym typeface="Calibri"/>
              </a:rPr>
              <a:t>Выполнил</a:t>
            </a:r>
            <a:endParaRPr/>
          </a:p>
          <a:p>
            <a:pPr marL="0" marR="0" lvl="0" indent="0" algn="l" rtl="0">
              <a:spcBef>
                <a:spcPts val="0"/>
              </a:spcBef>
              <a:spcAft>
                <a:spcPts val="0"/>
              </a:spcAft>
              <a:buNone/>
            </a:pPr>
            <a:r>
              <a:rPr lang="ru-RU" sz="1800">
                <a:solidFill>
                  <a:schemeClr val="lt1"/>
                </a:solidFill>
                <a:latin typeface="Calibri"/>
                <a:ea typeface="Calibri"/>
                <a:cs typeface="Calibri"/>
                <a:sym typeface="Calibri"/>
              </a:rPr>
              <a:t>студент группы 09-052</a:t>
            </a:r>
            <a:endParaRPr/>
          </a:p>
          <a:p>
            <a:pPr marL="0" marR="0" lvl="0" indent="0" algn="l" rtl="0">
              <a:spcBef>
                <a:spcPts val="0"/>
              </a:spcBef>
              <a:spcAft>
                <a:spcPts val="0"/>
              </a:spcAft>
              <a:buNone/>
            </a:pPr>
            <a:r>
              <a:rPr lang="ru-RU" sz="1800">
                <a:solidFill>
                  <a:schemeClr val="lt1"/>
                </a:solidFill>
                <a:latin typeface="Calibri"/>
                <a:ea typeface="Calibri"/>
                <a:cs typeface="Calibri"/>
                <a:sym typeface="Calibri"/>
              </a:rPr>
              <a:t> </a:t>
            </a:r>
            <a:endParaRPr/>
          </a:p>
          <a:p>
            <a:pPr marL="0" marR="0" lvl="0" indent="0" algn="l" rtl="0">
              <a:spcBef>
                <a:spcPts val="0"/>
              </a:spcBef>
              <a:spcAft>
                <a:spcPts val="0"/>
              </a:spcAft>
              <a:buNone/>
            </a:pPr>
            <a:r>
              <a:rPr lang="ru-RU" sz="1800">
                <a:solidFill>
                  <a:schemeClr val="lt1"/>
                </a:solidFill>
                <a:latin typeface="Calibri"/>
                <a:ea typeface="Calibri"/>
                <a:cs typeface="Calibri"/>
                <a:sym typeface="Calibri"/>
              </a:rPr>
              <a:t>Научный руководитель, </a:t>
            </a:r>
            <a:endParaRPr sz="1800">
              <a:solidFill>
                <a:schemeClr val="lt1"/>
              </a:solidFill>
              <a:latin typeface="Calibri"/>
              <a:ea typeface="Calibri"/>
              <a:cs typeface="Calibri"/>
              <a:sym typeface="Calibri"/>
            </a:endParaRPr>
          </a:p>
          <a:p>
            <a:pPr marL="0" marR="0" lvl="0" indent="0" algn="l" rtl="0">
              <a:spcBef>
                <a:spcPts val="0"/>
              </a:spcBef>
              <a:spcAft>
                <a:spcPts val="0"/>
              </a:spcAft>
              <a:buNone/>
            </a:pPr>
            <a:r>
              <a:rPr lang="ru-RU" sz="1800">
                <a:solidFill>
                  <a:schemeClr val="lt1"/>
                </a:solidFill>
                <a:latin typeface="Calibri"/>
                <a:ea typeface="Calibri"/>
                <a:cs typeface="Calibri"/>
                <a:sym typeface="Calibri"/>
              </a:rPr>
              <a:t>доцент, к.т.н. </a:t>
            </a:r>
            <a:endParaRPr/>
          </a:p>
        </p:txBody>
      </p:sp>
      <p:sp>
        <p:nvSpPr>
          <p:cNvPr id="93" name="Google Shape;93;p1"/>
          <p:cNvSpPr/>
          <p:nvPr/>
        </p:nvSpPr>
        <p:spPr>
          <a:xfrm>
            <a:off x="6266232" y="3311039"/>
            <a:ext cx="1537793" cy="147732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a:p>
            <a:pPr marL="0" marR="0" lvl="0" indent="0" algn="l" rtl="0">
              <a:spcBef>
                <a:spcPts val="0"/>
              </a:spcBef>
              <a:spcAft>
                <a:spcPts val="0"/>
              </a:spcAft>
              <a:buNone/>
            </a:pPr>
            <a:r>
              <a:rPr lang="ru-RU" sz="1800">
                <a:solidFill>
                  <a:schemeClr val="lt1"/>
                </a:solidFill>
                <a:latin typeface="Calibri"/>
                <a:ea typeface="Calibri"/>
                <a:cs typeface="Calibri"/>
                <a:sym typeface="Calibri"/>
              </a:rPr>
              <a:t>Близнюк В.Ю.</a:t>
            </a:r>
            <a:endParaRPr/>
          </a:p>
          <a:p>
            <a:pPr marL="0" marR="0" lvl="0" indent="0" algn="l" rtl="0">
              <a:spcBef>
                <a:spcPts val="0"/>
              </a:spcBef>
              <a:spcAft>
                <a:spcPts val="0"/>
              </a:spcAft>
              <a:buNone/>
            </a:pPr>
            <a:endParaRPr sz="1800">
              <a:solidFill>
                <a:schemeClr val="lt1"/>
              </a:solidFill>
              <a:latin typeface="Calibri"/>
              <a:ea typeface="Calibri"/>
              <a:cs typeface="Calibri"/>
              <a:sym typeface="Calibri"/>
            </a:endParaRPr>
          </a:p>
          <a:p>
            <a:pPr marL="0" marR="0" lvl="0" indent="0" algn="l" rtl="0">
              <a:spcBef>
                <a:spcPts val="0"/>
              </a:spcBef>
              <a:spcAft>
                <a:spcPts val="0"/>
              </a:spcAft>
              <a:buNone/>
            </a:pPr>
            <a:endParaRPr sz="1800">
              <a:solidFill>
                <a:schemeClr val="lt1"/>
              </a:solidFill>
              <a:latin typeface="Calibri"/>
              <a:ea typeface="Calibri"/>
              <a:cs typeface="Calibri"/>
              <a:sym typeface="Calibri"/>
            </a:endParaRPr>
          </a:p>
          <a:p>
            <a:pPr marL="0" marR="0" lvl="0" indent="0" algn="l" rtl="0">
              <a:spcBef>
                <a:spcPts val="0"/>
              </a:spcBef>
              <a:spcAft>
                <a:spcPts val="0"/>
              </a:spcAft>
              <a:buNone/>
            </a:pPr>
            <a:r>
              <a:rPr lang="ru-RU" sz="1800">
                <a:solidFill>
                  <a:schemeClr val="lt1"/>
                </a:solidFill>
                <a:latin typeface="Calibri"/>
                <a:ea typeface="Calibri"/>
                <a:cs typeface="Calibri"/>
                <a:sym typeface="Calibri"/>
              </a:rPr>
              <a:t>Сабитов Ш.Р.</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5"/>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7" name="Google Shape;127;p5"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28" name="Google Shape;128;p5"/>
          <p:cNvSpPr/>
          <p:nvPr/>
        </p:nvSpPr>
        <p:spPr>
          <a:xfrm>
            <a:off x="964851" y="87534"/>
            <a:ext cx="7876962" cy="76940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t>Основные гиперпараметры</a:t>
            </a:r>
            <a:endParaRPr sz="4400" dirty="0"/>
          </a:p>
        </p:txBody>
      </p:sp>
      <p:sp>
        <p:nvSpPr>
          <p:cNvPr id="12" name="TextBox 11">
            <a:extLst>
              <a:ext uri="{FF2B5EF4-FFF2-40B4-BE49-F238E27FC236}">
                <a16:creationId xmlns:a16="http://schemas.microsoft.com/office/drawing/2014/main" id="{6BF0CE72-8DB7-E454-68B5-EEA31D06AAAF}"/>
              </a:ext>
            </a:extLst>
          </p:cNvPr>
          <p:cNvSpPr txBox="1"/>
          <p:nvPr/>
        </p:nvSpPr>
        <p:spPr>
          <a:xfrm>
            <a:off x="240222" y="4516078"/>
            <a:ext cx="587361" cy="523220"/>
          </a:xfrm>
          <a:prstGeom prst="rect">
            <a:avLst/>
          </a:prstGeom>
          <a:noFill/>
        </p:spPr>
        <p:txBody>
          <a:bodyPr wrap="square" rtlCol="0">
            <a:spAutoFit/>
          </a:bodyPr>
          <a:lstStyle/>
          <a:p>
            <a:r>
              <a:rPr lang="ru-RU" sz="2800" dirty="0">
                <a:solidFill>
                  <a:schemeClr val="bg1"/>
                </a:solidFill>
              </a:rPr>
              <a:t>10</a:t>
            </a:r>
            <a:endParaRPr lang="ru-RU" dirty="0">
              <a:solidFill>
                <a:schemeClr val="bg1"/>
              </a:solidFill>
            </a:endParaRPr>
          </a:p>
        </p:txBody>
      </p:sp>
      <p:sp>
        <p:nvSpPr>
          <p:cNvPr id="2" name="TextBox 1">
            <a:extLst>
              <a:ext uri="{FF2B5EF4-FFF2-40B4-BE49-F238E27FC236}">
                <a16:creationId xmlns:a16="http://schemas.microsoft.com/office/drawing/2014/main" id="{D47D9616-6BF3-072B-2D0A-89DF843DCD7C}"/>
              </a:ext>
            </a:extLst>
          </p:cNvPr>
          <p:cNvSpPr txBox="1"/>
          <p:nvPr/>
        </p:nvSpPr>
        <p:spPr>
          <a:xfrm>
            <a:off x="751667" y="736643"/>
            <a:ext cx="7887125" cy="5139869"/>
          </a:xfrm>
          <a:prstGeom prst="rect">
            <a:avLst/>
          </a:prstGeom>
          <a:noFill/>
        </p:spPr>
        <p:txBody>
          <a:bodyPr wrap="square" rtlCol="0">
            <a:spAutoFit/>
          </a:bodyPr>
          <a:lstStyle/>
          <a:p>
            <a:pPr marL="357188" lvl="1" indent="-285750" algn="just">
              <a:buFont typeface="Symbol" panose="05050102010706020507" pitchFamily="18" charset="2"/>
              <a:buChar char=""/>
            </a:pPr>
            <a:r>
              <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BATCH</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_</a:t>
            </a:r>
            <a:r>
              <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SIZE</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 128 – размер пакета переходов, которые выбираются из памяти воспроизведения опыта для каждого шага обучения. </a:t>
            </a:r>
          </a:p>
          <a:p>
            <a:pPr marL="357188" lvl="1" indent="-285750" algn="just">
              <a:buFont typeface="Symbol" panose="05050102010706020507" pitchFamily="18" charset="2"/>
              <a:buChar char=""/>
            </a:pPr>
            <a:endPar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357188" lvl="1" indent="-285750" algn="just">
              <a:buFont typeface="Symbol" panose="05050102010706020507" pitchFamily="18" charset="2"/>
              <a:buChar char=""/>
            </a:pPr>
            <a:r>
              <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GAMMA</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 0.99 – дисконтирующий фактор для награды, управляющий важностью будущих наград относительно мгновенных. </a:t>
            </a:r>
          </a:p>
          <a:p>
            <a:pPr marL="357188" lvl="1" indent="-285750" algn="just">
              <a:buFont typeface="Symbol" panose="05050102010706020507" pitchFamily="18" charset="2"/>
              <a:buChar char=""/>
            </a:pPr>
            <a:endPar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357188" lvl="1" indent="-285750" algn="just">
              <a:buFont typeface="Symbol" panose="05050102010706020507" pitchFamily="18" charset="2"/>
              <a:buChar char=""/>
            </a:pPr>
            <a:r>
              <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EPS</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_</a:t>
            </a:r>
            <a:r>
              <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START</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 0.95 – начальное значение эпсилон в эпсилон-жадной политике обучения. </a:t>
            </a:r>
          </a:p>
          <a:p>
            <a:pPr marL="357188" lvl="1" indent="-285750" algn="just">
              <a:buFont typeface="Symbol" panose="05050102010706020507" pitchFamily="18" charset="2"/>
              <a:buChar char=""/>
            </a:pPr>
            <a:endPar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357188" lvl="1" indent="-285750" algn="just">
              <a:buFont typeface="Symbol" panose="05050102010706020507" pitchFamily="18" charset="2"/>
              <a:buChar char=""/>
            </a:pP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EPS_END = 0.05 – конечное значение эпсилон после его снижения.</a:t>
            </a:r>
          </a:p>
          <a:p>
            <a:pPr marL="357188" lvl="1" indent="-285750" algn="just">
              <a:buFont typeface="Symbol" panose="05050102010706020507" pitchFamily="18" charset="2"/>
              <a:buChar char=""/>
            </a:pPr>
            <a:endPar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357188" lvl="1" indent="-285750" algn="just">
              <a:buFont typeface="Symbol" panose="05050102010706020507" pitchFamily="18" charset="2"/>
              <a:buChar char=""/>
            </a:pP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EPS_DECAY = 2500 – скорость, с которой эпсилон уменьшается от EPS_START до EPS_END.</a:t>
            </a:r>
          </a:p>
          <a:p>
            <a:pPr marL="285750" indent="-285750">
              <a:buFontTx/>
              <a:buChar char="-"/>
            </a:pPr>
            <a:endParaRPr lang="ru-RU" sz="2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endParaRPr lang="ru-RU" sz="2000" dirty="0"/>
          </a:p>
        </p:txBody>
      </p:sp>
    </p:spTree>
    <p:extLst>
      <p:ext uri="{BB962C8B-B14F-4D97-AF65-F5344CB8AC3E}">
        <p14:creationId xmlns:p14="http://schemas.microsoft.com/office/powerpoint/2010/main" val="13093428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5"/>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7" name="Google Shape;127;p5"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28" name="Google Shape;128;p5"/>
          <p:cNvSpPr/>
          <p:nvPr/>
        </p:nvSpPr>
        <p:spPr>
          <a:xfrm>
            <a:off x="1636585" y="87534"/>
            <a:ext cx="6552727" cy="76940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400" dirty="0"/>
              <a:t>Ɛ-</a:t>
            </a:r>
            <a:r>
              <a:rPr lang="ru-RU" sz="4400" dirty="0"/>
              <a:t>жадное обучение</a:t>
            </a:r>
            <a:endParaRPr sz="4400" dirty="0"/>
          </a:p>
        </p:txBody>
      </p:sp>
      <p:sp>
        <p:nvSpPr>
          <p:cNvPr id="12" name="TextBox 11">
            <a:extLst>
              <a:ext uri="{FF2B5EF4-FFF2-40B4-BE49-F238E27FC236}">
                <a16:creationId xmlns:a16="http://schemas.microsoft.com/office/drawing/2014/main" id="{6BF0CE72-8DB7-E454-68B5-EEA31D06AAAF}"/>
              </a:ext>
            </a:extLst>
          </p:cNvPr>
          <p:cNvSpPr txBox="1"/>
          <p:nvPr/>
        </p:nvSpPr>
        <p:spPr>
          <a:xfrm>
            <a:off x="240222" y="4516078"/>
            <a:ext cx="587361" cy="523220"/>
          </a:xfrm>
          <a:prstGeom prst="rect">
            <a:avLst/>
          </a:prstGeom>
          <a:noFill/>
        </p:spPr>
        <p:txBody>
          <a:bodyPr wrap="square" rtlCol="0">
            <a:spAutoFit/>
          </a:bodyPr>
          <a:lstStyle/>
          <a:p>
            <a:r>
              <a:rPr lang="ru-RU" sz="2800" dirty="0">
                <a:solidFill>
                  <a:schemeClr val="bg1"/>
                </a:solidFill>
              </a:rPr>
              <a:t>11</a:t>
            </a:r>
            <a:endParaRPr lang="ru-RU" dirty="0">
              <a:solidFill>
                <a:schemeClr val="bg1"/>
              </a:solidFill>
            </a:endParaRPr>
          </a:p>
        </p:txBody>
      </p:sp>
      <p:sp>
        <p:nvSpPr>
          <p:cNvPr id="2" name="TextBox 1">
            <a:extLst>
              <a:ext uri="{FF2B5EF4-FFF2-40B4-BE49-F238E27FC236}">
                <a16:creationId xmlns:a16="http://schemas.microsoft.com/office/drawing/2014/main" id="{D47D9616-6BF3-072B-2D0A-89DF843DCD7C}"/>
              </a:ext>
            </a:extLst>
          </p:cNvPr>
          <p:cNvSpPr txBox="1"/>
          <p:nvPr/>
        </p:nvSpPr>
        <p:spPr>
          <a:xfrm>
            <a:off x="827584" y="627534"/>
            <a:ext cx="7887125" cy="584775"/>
          </a:xfrm>
          <a:prstGeom prst="rect">
            <a:avLst/>
          </a:prstGeom>
          <a:noFill/>
        </p:spPr>
        <p:txBody>
          <a:bodyPr wrap="square" rtlCol="0">
            <a:spAutoFit/>
          </a:bodyPr>
          <a:lstStyle/>
          <a:p>
            <a:pPr marL="285750" indent="-285750">
              <a:buFontTx/>
              <a:buChar char="-"/>
            </a:pPr>
            <a:endParaRPr lang="ru-RU"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endParaRPr lang="ru-RU" dirty="0"/>
          </a:p>
        </p:txBody>
      </p:sp>
      <p:pic>
        <p:nvPicPr>
          <p:cNvPr id="3" name="Рисунок 2">
            <a:extLst>
              <a:ext uri="{FF2B5EF4-FFF2-40B4-BE49-F238E27FC236}">
                <a16:creationId xmlns:a16="http://schemas.microsoft.com/office/drawing/2014/main" id="{D34CDDCD-2499-2485-BE10-E87447CD18E4}"/>
              </a:ext>
            </a:extLst>
          </p:cNvPr>
          <p:cNvPicPr>
            <a:picLocks noChangeAspect="1"/>
          </p:cNvPicPr>
          <p:nvPr/>
        </p:nvPicPr>
        <p:blipFill>
          <a:blip r:embed="rId4"/>
          <a:stretch>
            <a:fillRect/>
          </a:stretch>
        </p:blipFill>
        <p:spPr>
          <a:xfrm>
            <a:off x="1416125" y="998253"/>
            <a:ext cx="7108639" cy="3648554"/>
          </a:xfrm>
          <a:prstGeom prst="rect">
            <a:avLst/>
          </a:prstGeom>
        </p:spPr>
      </p:pic>
    </p:spTree>
    <p:extLst>
      <p:ext uri="{BB962C8B-B14F-4D97-AF65-F5344CB8AC3E}">
        <p14:creationId xmlns:p14="http://schemas.microsoft.com/office/powerpoint/2010/main" val="3658923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5"/>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7" name="Google Shape;127;p5"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28" name="Google Shape;128;p5"/>
          <p:cNvSpPr/>
          <p:nvPr/>
        </p:nvSpPr>
        <p:spPr>
          <a:xfrm>
            <a:off x="906651" y="87534"/>
            <a:ext cx="8175356" cy="144650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kern="0" dirty="0">
                <a:solidFill>
                  <a:srgbClr val="000000"/>
                </a:solidFill>
                <a:effectLst/>
                <a:latin typeface="+mj-lt"/>
                <a:ea typeface="Times New Roman" panose="02020603050405020304" pitchFamily="18" charset="0"/>
              </a:rPr>
              <a:t>Упрощенная схема цикла обучения</a:t>
            </a:r>
            <a:endParaRPr lang="ru-RU" sz="8800" dirty="0">
              <a:latin typeface="+mj-lt"/>
            </a:endParaRPr>
          </a:p>
        </p:txBody>
      </p:sp>
      <p:sp>
        <p:nvSpPr>
          <p:cNvPr id="12" name="TextBox 11">
            <a:extLst>
              <a:ext uri="{FF2B5EF4-FFF2-40B4-BE49-F238E27FC236}">
                <a16:creationId xmlns:a16="http://schemas.microsoft.com/office/drawing/2014/main" id="{6BF0CE72-8DB7-E454-68B5-EEA31D06AAAF}"/>
              </a:ext>
            </a:extLst>
          </p:cNvPr>
          <p:cNvSpPr txBox="1"/>
          <p:nvPr/>
        </p:nvSpPr>
        <p:spPr>
          <a:xfrm>
            <a:off x="240222" y="4516078"/>
            <a:ext cx="587361" cy="523220"/>
          </a:xfrm>
          <a:prstGeom prst="rect">
            <a:avLst/>
          </a:prstGeom>
          <a:noFill/>
        </p:spPr>
        <p:txBody>
          <a:bodyPr wrap="square" rtlCol="0">
            <a:spAutoFit/>
          </a:bodyPr>
          <a:lstStyle/>
          <a:p>
            <a:r>
              <a:rPr lang="ru-RU" sz="2800" dirty="0">
                <a:solidFill>
                  <a:schemeClr val="bg1"/>
                </a:solidFill>
              </a:rPr>
              <a:t>12</a:t>
            </a:r>
            <a:endParaRPr lang="ru-RU" dirty="0">
              <a:solidFill>
                <a:schemeClr val="bg1"/>
              </a:solidFill>
            </a:endParaRPr>
          </a:p>
        </p:txBody>
      </p:sp>
      <p:sp>
        <p:nvSpPr>
          <p:cNvPr id="2" name="TextBox 1">
            <a:extLst>
              <a:ext uri="{FF2B5EF4-FFF2-40B4-BE49-F238E27FC236}">
                <a16:creationId xmlns:a16="http://schemas.microsoft.com/office/drawing/2014/main" id="{D47D9616-6BF3-072B-2D0A-89DF843DCD7C}"/>
              </a:ext>
            </a:extLst>
          </p:cNvPr>
          <p:cNvSpPr txBox="1"/>
          <p:nvPr/>
        </p:nvSpPr>
        <p:spPr>
          <a:xfrm>
            <a:off x="827584" y="627534"/>
            <a:ext cx="7887125" cy="584775"/>
          </a:xfrm>
          <a:prstGeom prst="rect">
            <a:avLst/>
          </a:prstGeom>
          <a:noFill/>
        </p:spPr>
        <p:txBody>
          <a:bodyPr wrap="square" rtlCol="0">
            <a:spAutoFit/>
          </a:bodyPr>
          <a:lstStyle/>
          <a:p>
            <a:pPr marL="285750" indent="-285750">
              <a:buFontTx/>
              <a:buChar char="-"/>
            </a:pPr>
            <a:endParaRPr lang="ru-RU"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endParaRPr lang="ru-RU" dirty="0"/>
          </a:p>
        </p:txBody>
      </p:sp>
      <p:pic>
        <p:nvPicPr>
          <p:cNvPr id="4" name="Рисунок 3">
            <a:extLst>
              <a:ext uri="{FF2B5EF4-FFF2-40B4-BE49-F238E27FC236}">
                <a16:creationId xmlns:a16="http://schemas.microsoft.com/office/drawing/2014/main" id="{843813D5-FAB0-D90F-2882-81ADA297F81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28180" y="1534043"/>
            <a:ext cx="6715319" cy="3081451"/>
          </a:xfrm>
          <a:prstGeom prst="rect">
            <a:avLst/>
          </a:prstGeom>
          <a:noFill/>
          <a:ln>
            <a:noFill/>
          </a:ln>
        </p:spPr>
      </p:pic>
      <p:sp>
        <p:nvSpPr>
          <p:cNvPr id="5" name="Прямоугольник 4">
            <a:extLst>
              <a:ext uri="{FF2B5EF4-FFF2-40B4-BE49-F238E27FC236}">
                <a16:creationId xmlns:a16="http://schemas.microsoft.com/office/drawing/2014/main" id="{59FE177B-5ED4-4AD8-EDBC-AB29E867D4B4}"/>
              </a:ext>
            </a:extLst>
          </p:cNvPr>
          <p:cNvSpPr/>
          <p:nvPr/>
        </p:nvSpPr>
        <p:spPr>
          <a:xfrm>
            <a:off x="4994329" y="3301139"/>
            <a:ext cx="329339" cy="19372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TextBox 2">
            <a:extLst>
              <a:ext uri="{FF2B5EF4-FFF2-40B4-BE49-F238E27FC236}">
                <a16:creationId xmlns:a16="http://schemas.microsoft.com/office/drawing/2014/main" id="{3EFCC6A4-7A5F-C7FD-34F5-5CA4E203FE90}"/>
              </a:ext>
            </a:extLst>
          </p:cNvPr>
          <p:cNvSpPr txBox="1"/>
          <p:nvPr/>
        </p:nvSpPr>
        <p:spPr>
          <a:xfrm>
            <a:off x="4916578" y="3230854"/>
            <a:ext cx="515320" cy="292388"/>
          </a:xfrm>
          <a:prstGeom prst="rect">
            <a:avLst/>
          </a:prstGeom>
          <a:noFill/>
        </p:spPr>
        <p:txBody>
          <a:bodyPr wrap="square" rtlCol="0">
            <a:spAutoFit/>
          </a:bodyPr>
          <a:lstStyle/>
          <a:p>
            <a:r>
              <a:rPr lang="ru-RU" sz="1300" dirty="0">
                <a:latin typeface="Times New Roman" panose="02020603050405020304" pitchFamily="18" charset="0"/>
                <a:cs typeface="Times New Roman" panose="02020603050405020304" pitchFamily="18" charset="0"/>
              </a:rPr>
              <a:t>сеть</a:t>
            </a:r>
          </a:p>
        </p:txBody>
      </p:sp>
    </p:spTree>
    <p:extLst>
      <p:ext uri="{BB962C8B-B14F-4D97-AF65-F5344CB8AC3E}">
        <p14:creationId xmlns:p14="http://schemas.microsoft.com/office/powerpoint/2010/main" val="94897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5"/>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7" name="Google Shape;127;p5"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28" name="Google Shape;128;p5"/>
          <p:cNvSpPr/>
          <p:nvPr/>
        </p:nvSpPr>
        <p:spPr>
          <a:xfrm>
            <a:off x="623020" y="87534"/>
            <a:ext cx="8652716" cy="76940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kern="0" dirty="0">
                <a:solidFill>
                  <a:srgbClr val="000000"/>
                </a:solidFill>
                <a:effectLst/>
                <a:latin typeface="+mj-lt"/>
                <a:ea typeface="Times New Roman" panose="02020603050405020304" pitchFamily="18" charset="0"/>
              </a:rPr>
              <a:t>Связь видеоигры и приложения</a:t>
            </a:r>
            <a:endParaRPr lang="ru-RU" sz="8800" dirty="0">
              <a:latin typeface="+mj-lt"/>
            </a:endParaRPr>
          </a:p>
        </p:txBody>
      </p:sp>
      <p:sp>
        <p:nvSpPr>
          <p:cNvPr id="12" name="TextBox 11">
            <a:extLst>
              <a:ext uri="{FF2B5EF4-FFF2-40B4-BE49-F238E27FC236}">
                <a16:creationId xmlns:a16="http://schemas.microsoft.com/office/drawing/2014/main" id="{6BF0CE72-8DB7-E454-68B5-EEA31D06AAAF}"/>
              </a:ext>
            </a:extLst>
          </p:cNvPr>
          <p:cNvSpPr txBox="1"/>
          <p:nvPr/>
        </p:nvSpPr>
        <p:spPr>
          <a:xfrm>
            <a:off x="240222" y="4516078"/>
            <a:ext cx="587361" cy="523220"/>
          </a:xfrm>
          <a:prstGeom prst="rect">
            <a:avLst/>
          </a:prstGeom>
          <a:noFill/>
        </p:spPr>
        <p:txBody>
          <a:bodyPr wrap="square" rtlCol="0">
            <a:spAutoFit/>
          </a:bodyPr>
          <a:lstStyle/>
          <a:p>
            <a:r>
              <a:rPr lang="ru-RU" sz="2800" dirty="0">
                <a:solidFill>
                  <a:schemeClr val="bg1"/>
                </a:solidFill>
              </a:rPr>
              <a:t>13</a:t>
            </a:r>
            <a:endParaRPr lang="ru-RU" dirty="0">
              <a:solidFill>
                <a:schemeClr val="bg1"/>
              </a:solidFill>
            </a:endParaRPr>
          </a:p>
        </p:txBody>
      </p:sp>
      <p:sp>
        <p:nvSpPr>
          <p:cNvPr id="2" name="TextBox 1">
            <a:extLst>
              <a:ext uri="{FF2B5EF4-FFF2-40B4-BE49-F238E27FC236}">
                <a16:creationId xmlns:a16="http://schemas.microsoft.com/office/drawing/2014/main" id="{D47D9616-6BF3-072B-2D0A-89DF843DCD7C}"/>
              </a:ext>
            </a:extLst>
          </p:cNvPr>
          <p:cNvSpPr txBox="1"/>
          <p:nvPr/>
        </p:nvSpPr>
        <p:spPr>
          <a:xfrm>
            <a:off x="827584" y="627534"/>
            <a:ext cx="7887125" cy="584775"/>
          </a:xfrm>
          <a:prstGeom prst="rect">
            <a:avLst/>
          </a:prstGeom>
          <a:noFill/>
        </p:spPr>
        <p:txBody>
          <a:bodyPr wrap="square" rtlCol="0">
            <a:spAutoFit/>
          </a:bodyPr>
          <a:lstStyle/>
          <a:p>
            <a:pPr marL="285750" indent="-285750">
              <a:buFontTx/>
              <a:buChar char="-"/>
            </a:pPr>
            <a:endParaRPr lang="ru-RU"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endParaRPr lang="ru-RU" dirty="0"/>
          </a:p>
        </p:txBody>
      </p:sp>
      <p:pic>
        <p:nvPicPr>
          <p:cNvPr id="3" name="Рисунок 2">
            <a:extLst>
              <a:ext uri="{FF2B5EF4-FFF2-40B4-BE49-F238E27FC236}">
                <a16:creationId xmlns:a16="http://schemas.microsoft.com/office/drawing/2014/main" id="{7C514482-2111-BD8F-58F3-710D8D1BA9B7}"/>
              </a:ext>
            </a:extLst>
          </p:cNvPr>
          <p:cNvPicPr>
            <a:picLocks noChangeAspect="1"/>
          </p:cNvPicPr>
          <p:nvPr/>
        </p:nvPicPr>
        <p:blipFill>
          <a:blip r:embed="rId4"/>
          <a:stretch>
            <a:fillRect/>
          </a:stretch>
        </p:blipFill>
        <p:spPr>
          <a:xfrm>
            <a:off x="1746070" y="856935"/>
            <a:ext cx="6065075" cy="4130916"/>
          </a:xfrm>
          <a:prstGeom prst="rect">
            <a:avLst/>
          </a:prstGeom>
        </p:spPr>
      </p:pic>
    </p:spTree>
    <p:extLst>
      <p:ext uri="{BB962C8B-B14F-4D97-AF65-F5344CB8AC3E}">
        <p14:creationId xmlns:p14="http://schemas.microsoft.com/office/powerpoint/2010/main" val="4086301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5"/>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7" name="Google Shape;127;p5"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28" name="Google Shape;128;p5"/>
          <p:cNvSpPr/>
          <p:nvPr/>
        </p:nvSpPr>
        <p:spPr>
          <a:xfrm>
            <a:off x="964851" y="87534"/>
            <a:ext cx="8041882" cy="144650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solidFill>
                  <a:schemeClr val="dk1"/>
                </a:solidFill>
                <a:latin typeface="Calibri"/>
                <a:ea typeface="Calibri"/>
                <a:cs typeface="Calibri"/>
                <a:sym typeface="Calibri"/>
              </a:rPr>
              <a:t>Упрощенная </a:t>
            </a:r>
            <a:r>
              <a:rPr lang="en-US" sz="4400" dirty="0">
                <a:solidFill>
                  <a:schemeClr val="dk1"/>
                </a:solidFill>
                <a:latin typeface="Calibri"/>
                <a:ea typeface="Calibri"/>
                <a:cs typeface="Calibri"/>
                <a:sym typeface="Calibri"/>
              </a:rPr>
              <a:t>UML-</a:t>
            </a:r>
            <a:r>
              <a:rPr lang="ru-RU" sz="4400" dirty="0">
                <a:solidFill>
                  <a:schemeClr val="dk1"/>
                </a:solidFill>
                <a:latin typeface="Calibri"/>
                <a:ea typeface="Calibri"/>
                <a:cs typeface="Calibri"/>
                <a:sym typeface="Calibri"/>
              </a:rPr>
              <a:t>схема приложения</a:t>
            </a:r>
            <a:endParaRPr dirty="0"/>
          </a:p>
        </p:txBody>
      </p:sp>
      <p:sp>
        <p:nvSpPr>
          <p:cNvPr id="12" name="TextBox 11">
            <a:extLst>
              <a:ext uri="{FF2B5EF4-FFF2-40B4-BE49-F238E27FC236}">
                <a16:creationId xmlns:a16="http://schemas.microsoft.com/office/drawing/2014/main" id="{6BF0CE72-8DB7-E454-68B5-EEA31D06AAAF}"/>
              </a:ext>
            </a:extLst>
          </p:cNvPr>
          <p:cNvSpPr txBox="1"/>
          <p:nvPr/>
        </p:nvSpPr>
        <p:spPr>
          <a:xfrm>
            <a:off x="240222" y="4516078"/>
            <a:ext cx="587361" cy="523220"/>
          </a:xfrm>
          <a:prstGeom prst="rect">
            <a:avLst/>
          </a:prstGeom>
          <a:noFill/>
        </p:spPr>
        <p:txBody>
          <a:bodyPr wrap="square" rtlCol="0">
            <a:spAutoFit/>
          </a:bodyPr>
          <a:lstStyle/>
          <a:p>
            <a:r>
              <a:rPr lang="ru-RU" sz="2800" dirty="0">
                <a:solidFill>
                  <a:schemeClr val="bg1"/>
                </a:solidFill>
              </a:rPr>
              <a:t>14</a:t>
            </a:r>
            <a:endParaRPr lang="ru-RU" dirty="0">
              <a:solidFill>
                <a:schemeClr val="bg1"/>
              </a:solidFill>
            </a:endParaRPr>
          </a:p>
        </p:txBody>
      </p:sp>
      <p:pic>
        <p:nvPicPr>
          <p:cNvPr id="2" name="Рисунок 1">
            <a:extLst>
              <a:ext uri="{FF2B5EF4-FFF2-40B4-BE49-F238E27FC236}">
                <a16:creationId xmlns:a16="http://schemas.microsoft.com/office/drawing/2014/main" id="{8EAEC750-8DFA-4193-FDF0-7F9CB4896BBC}"/>
              </a:ext>
            </a:extLst>
          </p:cNvPr>
          <p:cNvPicPr>
            <a:picLocks noChangeAspect="1"/>
          </p:cNvPicPr>
          <p:nvPr/>
        </p:nvPicPr>
        <p:blipFill>
          <a:blip r:embed="rId4"/>
          <a:stretch>
            <a:fillRect/>
          </a:stretch>
        </p:blipFill>
        <p:spPr>
          <a:xfrm>
            <a:off x="2188347" y="1440830"/>
            <a:ext cx="5594889" cy="3448885"/>
          </a:xfrm>
          <a:prstGeom prst="rect">
            <a:avLst/>
          </a:prstGeom>
        </p:spPr>
      </p:pic>
    </p:spTree>
    <p:extLst>
      <p:ext uri="{BB962C8B-B14F-4D97-AF65-F5344CB8AC3E}">
        <p14:creationId xmlns:p14="http://schemas.microsoft.com/office/powerpoint/2010/main" val="31355109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5"/>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7" name="Google Shape;127;p5"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28" name="Google Shape;128;p5"/>
          <p:cNvSpPr/>
          <p:nvPr/>
        </p:nvSpPr>
        <p:spPr>
          <a:xfrm>
            <a:off x="1636585" y="87534"/>
            <a:ext cx="6552727" cy="76940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solidFill>
                  <a:schemeClr val="dk1"/>
                </a:solidFill>
                <a:latin typeface="Calibri"/>
                <a:ea typeface="Calibri"/>
                <a:cs typeface="Calibri"/>
                <a:sym typeface="Calibri"/>
              </a:rPr>
              <a:t>Результаты обучения</a:t>
            </a:r>
            <a:endParaRPr dirty="0"/>
          </a:p>
        </p:txBody>
      </p:sp>
      <p:sp>
        <p:nvSpPr>
          <p:cNvPr id="12" name="TextBox 11">
            <a:extLst>
              <a:ext uri="{FF2B5EF4-FFF2-40B4-BE49-F238E27FC236}">
                <a16:creationId xmlns:a16="http://schemas.microsoft.com/office/drawing/2014/main" id="{6BF0CE72-8DB7-E454-68B5-EEA31D06AAAF}"/>
              </a:ext>
            </a:extLst>
          </p:cNvPr>
          <p:cNvSpPr txBox="1"/>
          <p:nvPr/>
        </p:nvSpPr>
        <p:spPr>
          <a:xfrm>
            <a:off x="240222" y="4516078"/>
            <a:ext cx="587361" cy="523220"/>
          </a:xfrm>
          <a:prstGeom prst="rect">
            <a:avLst/>
          </a:prstGeom>
          <a:noFill/>
        </p:spPr>
        <p:txBody>
          <a:bodyPr wrap="square" rtlCol="0">
            <a:spAutoFit/>
          </a:bodyPr>
          <a:lstStyle/>
          <a:p>
            <a:r>
              <a:rPr lang="ru-RU" sz="2800" dirty="0">
                <a:solidFill>
                  <a:schemeClr val="bg1"/>
                </a:solidFill>
              </a:rPr>
              <a:t>15</a:t>
            </a:r>
            <a:endParaRPr lang="ru-RU" dirty="0">
              <a:solidFill>
                <a:schemeClr val="bg1"/>
              </a:solidFill>
            </a:endParaRPr>
          </a:p>
        </p:txBody>
      </p:sp>
      <p:pic>
        <p:nvPicPr>
          <p:cNvPr id="4" name="Рисунок 3">
            <a:extLst>
              <a:ext uri="{FF2B5EF4-FFF2-40B4-BE49-F238E27FC236}">
                <a16:creationId xmlns:a16="http://schemas.microsoft.com/office/drawing/2014/main" id="{1CDBDA72-EE53-D8D1-E6B5-B03923E25E49}"/>
              </a:ext>
            </a:extLst>
          </p:cNvPr>
          <p:cNvPicPr>
            <a:picLocks noChangeAspect="1"/>
          </p:cNvPicPr>
          <p:nvPr/>
        </p:nvPicPr>
        <p:blipFill rotWithShape="1">
          <a:blip r:embed="rId4"/>
          <a:srcRect r="160" b="21691"/>
          <a:stretch/>
        </p:blipFill>
        <p:spPr>
          <a:xfrm>
            <a:off x="827584" y="2777188"/>
            <a:ext cx="8207928" cy="2278778"/>
          </a:xfrm>
          <a:prstGeom prst="rect">
            <a:avLst/>
          </a:prstGeom>
        </p:spPr>
      </p:pic>
      <p:pic>
        <p:nvPicPr>
          <p:cNvPr id="3" name="Рисунок 2">
            <a:extLst>
              <a:ext uri="{FF2B5EF4-FFF2-40B4-BE49-F238E27FC236}">
                <a16:creationId xmlns:a16="http://schemas.microsoft.com/office/drawing/2014/main" id="{06E0A913-AB5F-680C-6DC0-62C87CD7202E}"/>
              </a:ext>
            </a:extLst>
          </p:cNvPr>
          <p:cNvPicPr>
            <a:picLocks noChangeAspect="1"/>
          </p:cNvPicPr>
          <p:nvPr/>
        </p:nvPicPr>
        <p:blipFill>
          <a:blip r:embed="rId5"/>
          <a:stretch>
            <a:fillRect/>
          </a:stretch>
        </p:blipFill>
        <p:spPr>
          <a:xfrm>
            <a:off x="2379265" y="764557"/>
            <a:ext cx="4819697" cy="1925097"/>
          </a:xfrm>
          <a:prstGeom prst="rect">
            <a:avLst/>
          </a:prstGeom>
        </p:spPr>
      </p:pic>
    </p:spTree>
    <p:extLst>
      <p:ext uri="{BB962C8B-B14F-4D97-AF65-F5344CB8AC3E}">
        <p14:creationId xmlns:p14="http://schemas.microsoft.com/office/powerpoint/2010/main" val="4221574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4" name="Рисунок 3">
            <a:extLst>
              <a:ext uri="{FF2B5EF4-FFF2-40B4-BE49-F238E27FC236}">
                <a16:creationId xmlns:a16="http://schemas.microsoft.com/office/drawing/2014/main" id="{18C657FA-CFC5-7BFC-5D82-A3ED42B83C39}"/>
              </a:ext>
            </a:extLst>
          </p:cNvPr>
          <p:cNvPicPr>
            <a:picLocks noChangeAspect="1"/>
          </p:cNvPicPr>
          <p:nvPr/>
        </p:nvPicPr>
        <p:blipFill rotWithShape="1">
          <a:blip r:embed="rId3"/>
          <a:srcRect r="-194" b="42508"/>
          <a:stretch/>
        </p:blipFill>
        <p:spPr>
          <a:xfrm>
            <a:off x="1067807" y="2592351"/>
            <a:ext cx="7220671" cy="2463615"/>
          </a:xfrm>
          <a:prstGeom prst="rect">
            <a:avLst/>
          </a:prstGeom>
        </p:spPr>
      </p:pic>
      <p:sp>
        <p:nvSpPr>
          <p:cNvPr id="126" name="Google Shape;126;p5"/>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7" name="Google Shape;127;p5" descr="C:\Users\MSShafigullin\Desktop\2020\Презентация КФУ\kfu_logo_circle_rus.png"/>
          <p:cNvPicPr preferRelativeResize="0"/>
          <p:nvPr/>
        </p:nvPicPr>
        <p:blipFill rotWithShape="1">
          <a:blip r:embed="rId4">
            <a:alphaModFix/>
          </a:blip>
          <a:srcRect/>
          <a:stretch/>
        </p:blipFill>
        <p:spPr>
          <a:xfrm>
            <a:off x="137267" y="87534"/>
            <a:ext cx="553050" cy="540000"/>
          </a:xfrm>
          <a:prstGeom prst="rect">
            <a:avLst/>
          </a:prstGeom>
          <a:noFill/>
          <a:ln>
            <a:noFill/>
          </a:ln>
        </p:spPr>
      </p:pic>
      <p:sp>
        <p:nvSpPr>
          <p:cNvPr id="128" name="Google Shape;128;p5"/>
          <p:cNvSpPr/>
          <p:nvPr/>
        </p:nvSpPr>
        <p:spPr>
          <a:xfrm>
            <a:off x="1636585" y="87534"/>
            <a:ext cx="6552727" cy="76940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solidFill>
                  <a:schemeClr val="dk1"/>
                </a:solidFill>
                <a:latin typeface="Calibri"/>
                <a:ea typeface="Calibri"/>
                <a:cs typeface="Calibri"/>
                <a:sym typeface="Calibri"/>
              </a:rPr>
              <a:t>Результаты обучения</a:t>
            </a:r>
            <a:endParaRPr dirty="0"/>
          </a:p>
        </p:txBody>
      </p:sp>
      <p:sp>
        <p:nvSpPr>
          <p:cNvPr id="12" name="TextBox 11">
            <a:extLst>
              <a:ext uri="{FF2B5EF4-FFF2-40B4-BE49-F238E27FC236}">
                <a16:creationId xmlns:a16="http://schemas.microsoft.com/office/drawing/2014/main" id="{6BF0CE72-8DB7-E454-68B5-EEA31D06AAAF}"/>
              </a:ext>
            </a:extLst>
          </p:cNvPr>
          <p:cNvSpPr txBox="1"/>
          <p:nvPr/>
        </p:nvSpPr>
        <p:spPr>
          <a:xfrm>
            <a:off x="240222" y="4516078"/>
            <a:ext cx="587361" cy="523220"/>
          </a:xfrm>
          <a:prstGeom prst="rect">
            <a:avLst/>
          </a:prstGeom>
          <a:noFill/>
        </p:spPr>
        <p:txBody>
          <a:bodyPr wrap="square" rtlCol="0">
            <a:spAutoFit/>
          </a:bodyPr>
          <a:lstStyle/>
          <a:p>
            <a:r>
              <a:rPr lang="ru-RU" sz="2800" dirty="0">
                <a:solidFill>
                  <a:schemeClr val="bg1"/>
                </a:solidFill>
              </a:rPr>
              <a:t>16</a:t>
            </a:r>
            <a:endParaRPr lang="ru-RU" dirty="0">
              <a:solidFill>
                <a:schemeClr val="bg1"/>
              </a:solidFill>
            </a:endParaRPr>
          </a:p>
        </p:txBody>
      </p:sp>
      <p:pic>
        <p:nvPicPr>
          <p:cNvPr id="2" name="Рисунок 1">
            <a:extLst>
              <a:ext uri="{FF2B5EF4-FFF2-40B4-BE49-F238E27FC236}">
                <a16:creationId xmlns:a16="http://schemas.microsoft.com/office/drawing/2014/main" id="{C7694727-A0E6-7A46-9812-664651CD8EF3}"/>
              </a:ext>
            </a:extLst>
          </p:cNvPr>
          <p:cNvPicPr>
            <a:picLocks noChangeAspect="1"/>
          </p:cNvPicPr>
          <p:nvPr/>
        </p:nvPicPr>
        <p:blipFill>
          <a:blip r:embed="rId5"/>
          <a:stretch>
            <a:fillRect/>
          </a:stretch>
        </p:blipFill>
        <p:spPr>
          <a:xfrm>
            <a:off x="2564969" y="744761"/>
            <a:ext cx="4672739" cy="2046603"/>
          </a:xfrm>
          <a:prstGeom prst="rect">
            <a:avLst/>
          </a:prstGeom>
        </p:spPr>
      </p:pic>
    </p:spTree>
    <p:extLst>
      <p:ext uri="{BB962C8B-B14F-4D97-AF65-F5344CB8AC3E}">
        <p14:creationId xmlns:p14="http://schemas.microsoft.com/office/powerpoint/2010/main" val="32715294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5"/>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7" name="Google Shape;127;p5"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28" name="Google Shape;128;p5"/>
          <p:cNvSpPr/>
          <p:nvPr/>
        </p:nvSpPr>
        <p:spPr>
          <a:xfrm>
            <a:off x="690317" y="87534"/>
            <a:ext cx="8547314" cy="76940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solidFill>
                  <a:schemeClr val="dk1"/>
                </a:solidFill>
                <a:latin typeface="Calibri"/>
                <a:ea typeface="Calibri"/>
                <a:cs typeface="Calibri"/>
                <a:sym typeface="Calibri"/>
              </a:rPr>
              <a:t>Потенциал дальнейшего развития</a:t>
            </a:r>
            <a:endParaRPr dirty="0"/>
          </a:p>
        </p:txBody>
      </p:sp>
      <p:sp>
        <p:nvSpPr>
          <p:cNvPr id="12" name="TextBox 11">
            <a:extLst>
              <a:ext uri="{FF2B5EF4-FFF2-40B4-BE49-F238E27FC236}">
                <a16:creationId xmlns:a16="http://schemas.microsoft.com/office/drawing/2014/main" id="{6BF0CE72-8DB7-E454-68B5-EEA31D06AAAF}"/>
              </a:ext>
            </a:extLst>
          </p:cNvPr>
          <p:cNvSpPr txBox="1"/>
          <p:nvPr/>
        </p:nvSpPr>
        <p:spPr>
          <a:xfrm>
            <a:off x="240222" y="4516078"/>
            <a:ext cx="587362" cy="523220"/>
          </a:xfrm>
          <a:prstGeom prst="rect">
            <a:avLst/>
          </a:prstGeom>
          <a:noFill/>
        </p:spPr>
        <p:txBody>
          <a:bodyPr wrap="square" rtlCol="0">
            <a:spAutoFit/>
          </a:bodyPr>
          <a:lstStyle/>
          <a:p>
            <a:r>
              <a:rPr lang="ru-RU" sz="2800" dirty="0">
                <a:solidFill>
                  <a:schemeClr val="bg1"/>
                </a:solidFill>
              </a:rPr>
              <a:t>17</a:t>
            </a:r>
            <a:endParaRPr lang="ru-RU" dirty="0">
              <a:solidFill>
                <a:schemeClr val="bg1"/>
              </a:solidFill>
            </a:endParaRPr>
          </a:p>
        </p:txBody>
      </p:sp>
      <p:pic>
        <p:nvPicPr>
          <p:cNvPr id="6" name="Рисунок 5">
            <a:extLst>
              <a:ext uri="{FF2B5EF4-FFF2-40B4-BE49-F238E27FC236}">
                <a16:creationId xmlns:a16="http://schemas.microsoft.com/office/drawing/2014/main" id="{9A2DFABE-FAF1-0231-EA2C-0806AB113D04}"/>
              </a:ext>
            </a:extLst>
          </p:cNvPr>
          <p:cNvPicPr>
            <a:picLocks noChangeAspect="1"/>
          </p:cNvPicPr>
          <p:nvPr/>
        </p:nvPicPr>
        <p:blipFill>
          <a:blip r:embed="rId4"/>
          <a:stretch>
            <a:fillRect/>
          </a:stretch>
        </p:blipFill>
        <p:spPr>
          <a:xfrm>
            <a:off x="902774" y="842165"/>
            <a:ext cx="5443782" cy="4197133"/>
          </a:xfrm>
          <a:prstGeom prst="rect">
            <a:avLst/>
          </a:prstGeom>
        </p:spPr>
      </p:pic>
      <p:pic>
        <p:nvPicPr>
          <p:cNvPr id="3" name="Рисунок 2">
            <a:extLst>
              <a:ext uri="{FF2B5EF4-FFF2-40B4-BE49-F238E27FC236}">
                <a16:creationId xmlns:a16="http://schemas.microsoft.com/office/drawing/2014/main" id="{491D3515-C0EA-3549-0399-EF4C5ABFE7A6}"/>
              </a:ext>
            </a:extLst>
          </p:cNvPr>
          <p:cNvPicPr>
            <a:picLocks noChangeAspect="1"/>
          </p:cNvPicPr>
          <p:nvPr/>
        </p:nvPicPr>
        <p:blipFill>
          <a:blip r:embed="rId5"/>
          <a:stretch>
            <a:fillRect/>
          </a:stretch>
        </p:blipFill>
        <p:spPr>
          <a:xfrm>
            <a:off x="5075694" y="2510725"/>
            <a:ext cx="3985032" cy="2528573"/>
          </a:xfrm>
          <a:prstGeom prst="rect">
            <a:avLst/>
          </a:prstGeom>
        </p:spPr>
      </p:pic>
    </p:spTree>
    <p:extLst>
      <p:ext uri="{BB962C8B-B14F-4D97-AF65-F5344CB8AC3E}">
        <p14:creationId xmlns:p14="http://schemas.microsoft.com/office/powerpoint/2010/main" val="29092851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5"/>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7" name="Google Shape;127;p5"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28" name="Google Shape;128;p5"/>
          <p:cNvSpPr/>
          <p:nvPr/>
        </p:nvSpPr>
        <p:spPr>
          <a:xfrm>
            <a:off x="690317" y="87534"/>
            <a:ext cx="8547314" cy="76940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solidFill>
                  <a:schemeClr val="dk1"/>
                </a:solidFill>
                <a:latin typeface="Calibri"/>
                <a:ea typeface="Calibri"/>
                <a:cs typeface="Calibri"/>
                <a:sym typeface="Calibri"/>
              </a:rPr>
              <a:t>Заключение</a:t>
            </a:r>
            <a:endParaRPr dirty="0"/>
          </a:p>
        </p:txBody>
      </p:sp>
      <p:sp>
        <p:nvSpPr>
          <p:cNvPr id="12" name="TextBox 11">
            <a:extLst>
              <a:ext uri="{FF2B5EF4-FFF2-40B4-BE49-F238E27FC236}">
                <a16:creationId xmlns:a16="http://schemas.microsoft.com/office/drawing/2014/main" id="{6BF0CE72-8DB7-E454-68B5-EEA31D06AAAF}"/>
              </a:ext>
            </a:extLst>
          </p:cNvPr>
          <p:cNvSpPr txBox="1"/>
          <p:nvPr/>
        </p:nvSpPr>
        <p:spPr>
          <a:xfrm>
            <a:off x="240222" y="4516078"/>
            <a:ext cx="587362" cy="523220"/>
          </a:xfrm>
          <a:prstGeom prst="rect">
            <a:avLst/>
          </a:prstGeom>
          <a:noFill/>
        </p:spPr>
        <p:txBody>
          <a:bodyPr wrap="square" rtlCol="0">
            <a:spAutoFit/>
          </a:bodyPr>
          <a:lstStyle/>
          <a:p>
            <a:r>
              <a:rPr lang="ru-RU" sz="2800" dirty="0">
                <a:solidFill>
                  <a:schemeClr val="bg1"/>
                </a:solidFill>
              </a:rPr>
              <a:t>17</a:t>
            </a:r>
            <a:endParaRPr lang="ru-RU" dirty="0">
              <a:solidFill>
                <a:schemeClr val="bg1"/>
              </a:solidFill>
            </a:endParaRPr>
          </a:p>
        </p:txBody>
      </p:sp>
      <p:sp>
        <p:nvSpPr>
          <p:cNvPr id="4" name="TextBox 3">
            <a:extLst>
              <a:ext uri="{FF2B5EF4-FFF2-40B4-BE49-F238E27FC236}">
                <a16:creationId xmlns:a16="http://schemas.microsoft.com/office/drawing/2014/main" id="{9F908684-E486-3AA2-78AC-3F7C7B1C6760}"/>
              </a:ext>
            </a:extLst>
          </p:cNvPr>
          <p:cNvSpPr txBox="1"/>
          <p:nvPr/>
        </p:nvSpPr>
        <p:spPr>
          <a:xfrm>
            <a:off x="906652" y="1179005"/>
            <a:ext cx="7532176" cy="3416320"/>
          </a:xfrm>
          <a:prstGeom prst="rect">
            <a:avLst/>
          </a:prstGeom>
          <a:noFill/>
        </p:spPr>
        <p:txBody>
          <a:bodyPr wrap="square" rtlCol="0">
            <a:spAutoFit/>
          </a:bodyPr>
          <a:lstStyle/>
          <a:p>
            <a:pPr marL="285750" indent="-285750">
              <a:buFontTx/>
              <a:buChar char="-"/>
            </a:pPr>
            <a:r>
              <a:rPr lang="ru-RU" sz="2400" dirty="0"/>
              <a:t>Было разработано приложение, позволяющее создавать ИИ модели с использованием машинного обучения.</a:t>
            </a:r>
          </a:p>
          <a:p>
            <a:pPr marL="285750" indent="-285750">
              <a:buFontTx/>
              <a:buChar char="-"/>
            </a:pPr>
            <a:r>
              <a:rPr lang="ru-RU" sz="2400" dirty="0"/>
              <a:t>Создаваемые и обучаемые модели были протестированы на различных треках и показали удовлетворительный результат.</a:t>
            </a:r>
          </a:p>
          <a:p>
            <a:pPr marL="285750" indent="-285750">
              <a:buFontTx/>
              <a:buChar char="-"/>
            </a:pPr>
            <a:r>
              <a:rPr lang="ru-RU" sz="2400" dirty="0"/>
              <a:t>Был показан потенциал дальнейшего развития проекта и возможность дальнейшей корректировки существующего алгоритма.</a:t>
            </a:r>
          </a:p>
        </p:txBody>
      </p:sp>
    </p:spTree>
    <p:extLst>
      <p:ext uri="{BB962C8B-B14F-4D97-AF65-F5344CB8AC3E}">
        <p14:creationId xmlns:p14="http://schemas.microsoft.com/office/powerpoint/2010/main" val="12739402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7" descr="C:\Users\MSShafigullin\Desktop\Проекты\Брендбук\Гайдлайн\Презентация\презентация шаблон КФУ-01.jpg"/>
          <p:cNvPicPr preferRelativeResize="0"/>
          <p:nvPr/>
        </p:nvPicPr>
        <p:blipFill rotWithShape="1">
          <a:blip r:embed="rId3">
            <a:alphaModFix/>
          </a:blip>
          <a:srcRect b="20471"/>
          <a:stretch/>
        </p:blipFill>
        <p:spPr>
          <a:xfrm>
            <a:off x="3143" y="4390"/>
            <a:ext cx="9144000" cy="5141714"/>
          </a:xfrm>
          <a:prstGeom prst="rect">
            <a:avLst/>
          </a:prstGeom>
          <a:noFill/>
          <a:ln>
            <a:noFill/>
          </a:ln>
        </p:spPr>
      </p:pic>
      <p:pic>
        <p:nvPicPr>
          <p:cNvPr id="150" name="Google Shape;150;p7" descr="C:\Users\MSShafigullin\Desktop\2020\Презентация КФУ\kfu_logo_circle_rus.png"/>
          <p:cNvPicPr preferRelativeResize="0"/>
          <p:nvPr/>
        </p:nvPicPr>
        <p:blipFill rotWithShape="1">
          <a:blip r:embed="rId4">
            <a:alphaModFix/>
          </a:blip>
          <a:srcRect/>
          <a:stretch/>
        </p:blipFill>
        <p:spPr>
          <a:xfrm>
            <a:off x="539552" y="411510"/>
            <a:ext cx="1152128" cy="1124940"/>
          </a:xfrm>
          <a:prstGeom prst="rect">
            <a:avLst/>
          </a:prstGeom>
          <a:noFill/>
          <a:ln>
            <a:noFill/>
          </a:ln>
        </p:spPr>
      </p:pic>
      <p:sp>
        <p:nvSpPr>
          <p:cNvPr id="151" name="Google Shape;151;p7"/>
          <p:cNvSpPr txBox="1"/>
          <p:nvPr/>
        </p:nvSpPr>
        <p:spPr>
          <a:xfrm>
            <a:off x="1255005" y="1662940"/>
            <a:ext cx="6633989" cy="99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867"/>
              <a:buFont typeface="Arial"/>
              <a:buNone/>
            </a:pPr>
            <a:r>
              <a:rPr lang="ru-RU" sz="4400" b="1" i="0" u="none" strike="noStrike" cap="none" dirty="0">
                <a:solidFill>
                  <a:schemeClr val="lt1"/>
                </a:solidFill>
                <a:latin typeface="Calibri"/>
                <a:ea typeface="Calibri"/>
                <a:cs typeface="Calibri"/>
                <a:sym typeface="Calibri"/>
              </a:rPr>
              <a:t>Спасибо за внимание!</a:t>
            </a:r>
            <a:endParaRPr sz="4400" b="1" i="0" u="none" strike="noStrike" cap="none" dirty="0">
              <a:solidFill>
                <a:schemeClr val="lt1"/>
              </a:solidFill>
              <a:latin typeface="Calibri"/>
              <a:ea typeface="Calibri"/>
              <a:cs typeface="Calibri"/>
              <a:sym typeface="Calibri"/>
            </a:endParaRPr>
          </a:p>
        </p:txBody>
      </p:sp>
      <p:cxnSp>
        <p:nvCxnSpPr>
          <p:cNvPr id="152" name="Google Shape;152;p7"/>
          <p:cNvCxnSpPr/>
          <p:nvPr/>
        </p:nvCxnSpPr>
        <p:spPr>
          <a:xfrm rot="10800000">
            <a:off x="1691680" y="2481586"/>
            <a:ext cx="5570573" cy="0"/>
          </a:xfrm>
          <a:prstGeom prst="straightConnector1">
            <a:avLst/>
          </a:prstGeom>
          <a:noFill/>
          <a:ln w="12700" cap="flat" cmpd="sng">
            <a:solidFill>
              <a:schemeClr val="lt1"/>
            </a:solidFill>
            <a:prstDash val="solid"/>
            <a:round/>
            <a:headEnd type="none" w="sm" len="sm"/>
            <a:tailEnd type="none" w="sm" len="sm"/>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pic>
        <p:nvPicPr>
          <p:cNvPr id="100" name="Google Shape;100;p2"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01" name="Google Shape;101;p2"/>
          <p:cNvSpPr/>
          <p:nvPr/>
        </p:nvSpPr>
        <p:spPr>
          <a:xfrm>
            <a:off x="413792" y="942350"/>
            <a:ext cx="8621924" cy="2677616"/>
          </a:xfrm>
          <a:prstGeom prst="rect">
            <a:avLst/>
          </a:prstGeom>
          <a:noFill/>
          <a:ln>
            <a:noFill/>
          </a:ln>
        </p:spPr>
        <p:txBody>
          <a:bodyPr spcFirstLastPara="1" wrap="square" lIns="91425" tIns="45700" rIns="91425" bIns="45700" anchor="t" anchorCtr="0">
            <a:spAutoFit/>
          </a:bodyPr>
          <a:lstStyle/>
          <a:p>
            <a:pPr marL="457200" marR="0" lvl="1" indent="-114300" algn="l" rtl="0">
              <a:lnSpc>
                <a:spcPct val="150000"/>
              </a:lnSpc>
              <a:spcBef>
                <a:spcPts val="0"/>
              </a:spcBef>
              <a:spcAft>
                <a:spcPts val="0"/>
              </a:spcAft>
              <a:buClr>
                <a:schemeClr val="dk1"/>
              </a:buClr>
              <a:buSzPts val="1800"/>
              <a:buFont typeface="Noto Sans Symbols"/>
              <a:buChar char="▪"/>
            </a:pPr>
            <a:r>
              <a:rPr lang="ru-RU" sz="2800" b="1" i="0" u="none" strike="noStrike" cap="none" dirty="0">
                <a:solidFill>
                  <a:schemeClr val="dk1"/>
                </a:solidFill>
                <a:latin typeface="Calibri"/>
                <a:ea typeface="Calibri"/>
                <a:cs typeface="Calibri"/>
                <a:sym typeface="Calibri"/>
              </a:rPr>
              <a:t> </a:t>
            </a:r>
            <a:r>
              <a:rPr lang="ru-RU" sz="2800" b="0" i="0" u="none" strike="noStrike" cap="none" dirty="0">
                <a:solidFill>
                  <a:schemeClr val="dk1"/>
                </a:solidFill>
                <a:latin typeface="Calibri"/>
                <a:ea typeface="Calibri"/>
                <a:cs typeface="Calibri"/>
                <a:sym typeface="Calibri"/>
              </a:rPr>
              <a:t>Целью</a:t>
            </a:r>
            <a:r>
              <a:rPr lang="ru-RU" sz="2800" b="1" i="0" u="none" strike="noStrike" cap="none" dirty="0">
                <a:solidFill>
                  <a:schemeClr val="dk1"/>
                </a:solidFill>
                <a:latin typeface="Calibri"/>
                <a:ea typeface="Calibri"/>
                <a:cs typeface="Calibri"/>
                <a:sym typeface="Calibri"/>
              </a:rPr>
              <a:t> </a:t>
            </a:r>
            <a:r>
              <a:rPr lang="ru-RU" sz="2800" b="0" i="0" u="none" strike="noStrike" cap="none" dirty="0">
                <a:solidFill>
                  <a:schemeClr val="dk1"/>
                </a:solidFill>
                <a:latin typeface="Calibri"/>
                <a:ea typeface="Calibri"/>
                <a:cs typeface="Calibri"/>
                <a:sym typeface="Calibri"/>
              </a:rPr>
              <a:t>выпускной квалификационной работы является создание приложения, позволяющего создавать ИИ модели для участия в гоночной игре TrackMania. </a:t>
            </a:r>
            <a:endParaRPr sz="2000" dirty="0"/>
          </a:p>
        </p:txBody>
      </p:sp>
      <p:sp>
        <p:nvSpPr>
          <p:cNvPr id="102" name="Google Shape;102;p2"/>
          <p:cNvSpPr txBox="1"/>
          <p:nvPr/>
        </p:nvSpPr>
        <p:spPr>
          <a:xfrm>
            <a:off x="1804876" y="87534"/>
            <a:ext cx="6096000"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solidFill>
                  <a:schemeClr val="dk1"/>
                </a:solidFill>
                <a:latin typeface="Calibri"/>
                <a:ea typeface="Calibri"/>
                <a:cs typeface="Calibri"/>
                <a:sym typeface="Calibri"/>
              </a:rPr>
              <a:t>Цель</a:t>
            </a:r>
            <a:endParaRPr dirty="0"/>
          </a:p>
        </p:txBody>
      </p:sp>
      <p:sp>
        <p:nvSpPr>
          <p:cNvPr id="2" name="TextBox 1">
            <a:extLst>
              <a:ext uri="{FF2B5EF4-FFF2-40B4-BE49-F238E27FC236}">
                <a16:creationId xmlns:a16="http://schemas.microsoft.com/office/drawing/2014/main" id="{E48EFF09-C3BB-3F87-5F02-07DAACAE31D9}"/>
              </a:ext>
            </a:extLst>
          </p:cNvPr>
          <p:cNvSpPr txBox="1"/>
          <p:nvPr/>
        </p:nvSpPr>
        <p:spPr>
          <a:xfrm>
            <a:off x="240223" y="4516078"/>
            <a:ext cx="511444" cy="523220"/>
          </a:xfrm>
          <a:prstGeom prst="rect">
            <a:avLst/>
          </a:prstGeom>
          <a:noFill/>
        </p:spPr>
        <p:txBody>
          <a:bodyPr wrap="square" rtlCol="0">
            <a:spAutoFit/>
          </a:bodyPr>
          <a:lstStyle/>
          <a:p>
            <a:r>
              <a:rPr lang="en-US" sz="2800" dirty="0">
                <a:solidFill>
                  <a:schemeClr val="bg1"/>
                </a:solidFill>
              </a:rPr>
              <a:t>2</a:t>
            </a:r>
            <a:endParaRPr lang="ru-RU"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00" name="Google Shape;100;p2"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01" name="Google Shape;101;p2"/>
          <p:cNvSpPr/>
          <p:nvPr/>
        </p:nvSpPr>
        <p:spPr>
          <a:xfrm>
            <a:off x="413792" y="779618"/>
            <a:ext cx="8621924" cy="4662775"/>
          </a:xfrm>
          <a:prstGeom prst="rect">
            <a:avLst/>
          </a:prstGeom>
          <a:noFill/>
          <a:ln>
            <a:noFill/>
          </a:ln>
        </p:spPr>
        <p:txBody>
          <a:bodyPr spcFirstLastPara="1" wrap="square" lIns="91425" tIns="45700" rIns="91425" bIns="45700" anchor="t" anchorCtr="0">
            <a:spAutoFit/>
          </a:bodyPr>
          <a:lstStyle/>
          <a:p>
            <a:pPr marL="457200" marR="0" lvl="1" indent="-114300" algn="l" rtl="0">
              <a:lnSpc>
                <a:spcPct val="150000"/>
              </a:lnSpc>
              <a:spcBef>
                <a:spcPts val="0"/>
              </a:spcBef>
              <a:spcAft>
                <a:spcPts val="0"/>
              </a:spcAft>
              <a:buClr>
                <a:schemeClr val="dk1"/>
              </a:buClr>
              <a:buSzPts val="1800"/>
              <a:buFont typeface="Noto Sans Symbols"/>
              <a:buChar char="▪"/>
            </a:pPr>
            <a:r>
              <a:rPr lang="ru-RU" sz="1800" b="0" i="0" u="none" strike="noStrike" cap="none" dirty="0">
                <a:solidFill>
                  <a:schemeClr val="dk1"/>
                </a:solidFill>
                <a:latin typeface="Calibri"/>
                <a:ea typeface="Calibri"/>
                <a:cs typeface="Calibri"/>
                <a:sym typeface="Calibri"/>
              </a:rPr>
              <a:t>Для достижения цели поставлены следующие </a:t>
            </a:r>
            <a:r>
              <a:rPr lang="ru-RU" sz="1800" b="1" i="0" u="none" strike="noStrike" cap="none" dirty="0">
                <a:solidFill>
                  <a:schemeClr val="dk1"/>
                </a:solidFill>
                <a:latin typeface="Calibri"/>
                <a:ea typeface="Calibri"/>
                <a:cs typeface="Calibri"/>
                <a:sym typeface="Calibri"/>
              </a:rPr>
              <a:t>задачи:</a:t>
            </a:r>
            <a:endParaRPr dirty="0"/>
          </a:p>
          <a:p>
            <a:pPr marL="800100" marR="0" lvl="1" indent="-342900" algn="l" rtl="0">
              <a:lnSpc>
                <a:spcPct val="150000"/>
              </a:lnSpc>
              <a:spcBef>
                <a:spcPts val="0"/>
              </a:spcBef>
              <a:spcAft>
                <a:spcPts val="0"/>
              </a:spcAft>
              <a:buFont typeface="+mj-lt"/>
              <a:buAutoNum type="arabicPeriod"/>
            </a:pPr>
            <a:r>
              <a:rPr lang="ru-RU" sz="1800" b="0" i="0" u="none" strike="noStrike" cap="none" dirty="0">
                <a:solidFill>
                  <a:schemeClr val="dk1"/>
                </a:solidFill>
                <a:latin typeface="Calibri"/>
                <a:ea typeface="Calibri"/>
                <a:cs typeface="Calibri"/>
                <a:sym typeface="Calibri"/>
              </a:rPr>
              <a:t>Провести исследование предметной области и анализ существующих подходов в области разработки образовательных игровых приложений;</a:t>
            </a:r>
            <a:endParaRPr dirty="0"/>
          </a:p>
          <a:p>
            <a:pPr marL="800100" marR="0" lvl="1" indent="-342900" algn="l" rtl="0">
              <a:lnSpc>
                <a:spcPct val="150000"/>
              </a:lnSpc>
              <a:spcBef>
                <a:spcPts val="0"/>
              </a:spcBef>
              <a:spcAft>
                <a:spcPts val="0"/>
              </a:spcAft>
              <a:buFont typeface="+mj-lt"/>
              <a:buAutoNum type="arabicPeriod"/>
            </a:pPr>
            <a:r>
              <a:rPr lang="ru-RU" sz="1800" b="0" i="0" u="none" strike="noStrike" cap="none" dirty="0">
                <a:solidFill>
                  <a:schemeClr val="dk1"/>
                </a:solidFill>
                <a:latin typeface="Calibri"/>
                <a:ea typeface="Calibri"/>
                <a:cs typeface="Calibri"/>
                <a:sym typeface="Calibri"/>
              </a:rPr>
              <a:t>Составить техническое задание к функциям программы;</a:t>
            </a:r>
            <a:endParaRPr dirty="0"/>
          </a:p>
          <a:p>
            <a:pPr marL="800100" marR="0" lvl="1" indent="-342900" algn="l" rtl="0">
              <a:lnSpc>
                <a:spcPct val="150000"/>
              </a:lnSpc>
              <a:spcBef>
                <a:spcPts val="0"/>
              </a:spcBef>
              <a:spcAft>
                <a:spcPts val="0"/>
              </a:spcAft>
              <a:buFont typeface="+mj-lt"/>
              <a:buAutoNum type="arabicPeriod"/>
            </a:pPr>
            <a:r>
              <a:rPr lang="ru-RU" sz="1800" b="0" i="0" u="none" strike="noStrike" cap="none" dirty="0">
                <a:solidFill>
                  <a:schemeClr val="dk1"/>
                </a:solidFill>
                <a:latin typeface="Calibri"/>
                <a:ea typeface="Calibri"/>
                <a:cs typeface="Calibri"/>
                <a:sym typeface="Calibri"/>
              </a:rPr>
              <a:t>Осуществить выбор программных инструментов для реализации;</a:t>
            </a:r>
            <a:endParaRPr dirty="0"/>
          </a:p>
          <a:p>
            <a:pPr marL="800100" marR="0" lvl="1" indent="-342900" algn="l" rtl="0">
              <a:lnSpc>
                <a:spcPct val="150000"/>
              </a:lnSpc>
              <a:spcBef>
                <a:spcPts val="0"/>
              </a:spcBef>
              <a:spcAft>
                <a:spcPts val="0"/>
              </a:spcAft>
              <a:buFont typeface="+mj-lt"/>
              <a:buAutoNum type="arabicPeriod"/>
            </a:pPr>
            <a:r>
              <a:rPr lang="ru-RU" sz="1800" b="0" i="0" u="none" strike="noStrike" cap="none" dirty="0">
                <a:solidFill>
                  <a:schemeClr val="dk1"/>
                </a:solidFill>
                <a:latin typeface="Calibri"/>
                <a:ea typeface="Calibri"/>
                <a:cs typeface="Calibri"/>
                <a:sym typeface="Calibri"/>
              </a:rPr>
              <a:t>Создать интеграцию между видеоигрой и приложением;</a:t>
            </a:r>
            <a:endParaRPr lang="en-US" sz="1800" b="0" i="0" u="none" strike="noStrike" cap="none" dirty="0">
              <a:solidFill>
                <a:schemeClr val="dk1"/>
              </a:solidFill>
              <a:latin typeface="Calibri"/>
              <a:ea typeface="Calibri"/>
              <a:cs typeface="Calibri"/>
              <a:sym typeface="Calibri"/>
            </a:endParaRPr>
          </a:p>
          <a:p>
            <a:pPr marL="800100" marR="0" lvl="1" indent="-342900" algn="l" rtl="0">
              <a:lnSpc>
                <a:spcPct val="150000"/>
              </a:lnSpc>
              <a:spcBef>
                <a:spcPts val="0"/>
              </a:spcBef>
              <a:spcAft>
                <a:spcPts val="0"/>
              </a:spcAft>
              <a:buFont typeface="+mj-lt"/>
              <a:buAutoNum type="arabicPeriod"/>
            </a:pPr>
            <a:r>
              <a:rPr lang="ru-RU" sz="1800" dirty="0">
                <a:latin typeface="Calibri" panose="020F0502020204030204" pitchFamily="34" charset="0"/>
                <a:ea typeface="Calibri" panose="020F0502020204030204" pitchFamily="34" charset="0"/>
                <a:cs typeface="Calibri" panose="020F0502020204030204" pitchFamily="34" charset="0"/>
              </a:rPr>
              <a:t>Разработать и реализовать алгоритм обучения;</a:t>
            </a:r>
          </a:p>
          <a:p>
            <a:pPr marL="800100" marR="0" lvl="1" indent="-342900" algn="l" rtl="0">
              <a:lnSpc>
                <a:spcPct val="150000"/>
              </a:lnSpc>
              <a:spcBef>
                <a:spcPts val="0"/>
              </a:spcBef>
              <a:spcAft>
                <a:spcPts val="0"/>
              </a:spcAft>
              <a:buFont typeface="+mj-lt"/>
              <a:buAutoNum type="arabicPeriod"/>
            </a:pPr>
            <a:r>
              <a:rPr lang="ru-RU" sz="1800" dirty="0">
                <a:latin typeface="Calibri" panose="020F0502020204030204" pitchFamily="34" charset="0"/>
                <a:ea typeface="Calibri" panose="020F0502020204030204" pitchFamily="34" charset="0"/>
                <a:cs typeface="Calibri" panose="020F0502020204030204" pitchFamily="34" charset="0"/>
              </a:rPr>
              <a:t>Создать первые модели, способные завершить гонку;</a:t>
            </a:r>
          </a:p>
          <a:p>
            <a:pPr marL="800100" marR="0" lvl="1" indent="-342900" algn="l" rtl="0">
              <a:lnSpc>
                <a:spcPct val="150000"/>
              </a:lnSpc>
              <a:spcBef>
                <a:spcPts val="0"/>
              </a:spcBef>
              <a:spcAft>
                <a:spcPts val="0"/>
              </a:spcAft>
              <a:buFont typeface="+mj-lt"/>
              <a:buAutoNum type="arabicPeriod"/>
            </a:pPr>
            <a:r>
              <a:rPr lang="ru-RU" sz="1800" dirty="0">
                <a:latin typeface="Calibri" panose="020F0502020204030204" pitchFamily="34" charset="0"/>
                <a:ea typeface="Calibri" panose="020F0502020204030204" pitchFamily="34" charset="0"/>
                <a:cs typeface="Calibri" panose="020F0502020204030204" pitchFamily="34" charset="0"/>
              </a:rPr>
              <a:t>Корректировать приложение для создания более точных моделей;</a:t>
            </a:r>
          </a:p>
          <a:p>
            <a:pPr marL="800100" marR="0" lvl="1" indent="-342900" algn="l" rtl="0">
              <a:lnSpc>
                <a:spcPct val="150000"/>
              </a:lnSpc>
              <a:spcBef>
                <a:spcPts val="0"/>
              </a:spcBef>
              <a:spcAft>
                <a:spcPts val="0"/>
              </a:spcAft>
              <a:buFont typeface="+mj-lt"/>
              <a:buAutoNum type="arabicPeriod"/>
            </a:pPr>
            <a:r>
              <a:rPr lang="ru-RU" sz="1800" b="0" i="0" u="none" strike="noStrike" cap="none" dirty="0">
                <a:solidFill>
                  <a:schemeClr val="dk1"/>
                </a:solidFill>
                <a:latin typeface="Calibri"/>
                <a:ea typeface="Calibri"/>
                <a:cs typeface="Calibri"/>
                <a:sym typeface="Calibri"/>
              </a:rPr>
              <a:t>Провести тестирование созданных моделей.</a:t>
            </a:r>
            <a:endParaRPr lang="ru-RU" dirty="0"/>
          </a:p>
          <a:p>
            <a:pPr marL="457200" marR="0" lvl="1" indent="0" algn="l" rtl="0">
              <a:lnSpc>
                <a:spcPct val="150000"/>
              </a:lnSpc>
              <a:spcBef>
                <a:spcPts val="0"/>
              </a:spcBef>
              <a:spcAft>
                <a:spcPts val="0"/>
              </a:spcAft>
              <a:buClr>
                <a:schemeClr val="dk1"/>
              </a:buClr>
              <a:buSzPts val="1800"/>
              <a:buFont typeface="Noto Sans Symbols"/>
              <a:buNone/>
            </a:pPr>
            <a:endParaRPr lang="ru-RU" sz="1800" b="0" i="0" u="none" strike="noStrike" cap="none" dirty="0">
              <a:solidFill>
                <a:schemeClr val="dk1"/>
              </a:solidFill>
              <a:latin typeface="Calibri"/>
              <a:ea typeface="Calibri"/>
              <a:cs typeface="Calibri"/>
              <a:sym typeface="Calibri"/>
            </a:endParaRPr>
          </a:p>
        </p:txBody>
      </p:sp>
      <p:sp>
        <p:nvSpPr>
          <p:cNvPr id="102" name="Google Shape;102;p2"/>
          <p:cNvSpPr txBox="1"/>
          <p:nvPr/>
        </p:nvSpPr>
        <p:spPr>
          <a:xfrm>
            <a:off x="1804876" y="87534"/>
            <a:ext cx="6096000"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solidFill>
                  <a:schemeClr val="dk1"/>
                </a:solidFill>
                <a:latin typeface="Calibri"/>
                <a:ea typeface="Calibri"/>
                <a:cs typeface="Calibri"/>
                <a:sym typeface="Calibri"/>
              </a:rPr>
              <a:t>Список задач</a:t>
            </a:r>
            <a:endParaRPr dirty="0"/>
          </a:p>
        </p:txBody>
      </p:sp>
      <p:sp>
        <p:nvSpPr>
          <p:cNvPr id="2" name="TextBox 1">
            <a:extLst>
              <a:ext uri="{FF2B5EF4-FFF2-40B4-BE49-F238E27FC236}">
                <a16:creationId xmlns:a16="http://schemas.microsoft.com/office/drawing/2014/main" id="{FB1E3391-F3AD-D0F3-798B-650D34B5D9DD}"/>
              </a:ext>
            </a:extLst>
          </p:cNvPr>
          <p:cNvSpPr txBox="1"/>
          <p:nvPr/>
        </p:nvSpPr>
        <p:spPr>
          <a:xfrm>
            <a:off x="240223" y="4516078"/>
            <a:ext cx="511444" cy="523220"/>
          </a:xfrm>
          <a:prstGeom prst="rect">
            <a:avLst/>
          </a:prstGeom>
          <a:noFill/>
        </p:spPr>
        <p:txBody>
          <a:bodyPr wrap="square" rtlCol="0">
            <a:spAutoFit/>
          </a:bodyPr>
          <a:lstStyle/>
          <a:p>
            <a:r>
              <a:rPr lang="en-US" sz="2800" dirty="0">
                <a:solidFill>
                  <a:schemeClr val="bg1"/>
                </a:solidFill>
              </a:rPr>
              <a:t>3</a:t>
            </a:r>
            <a:endParaRPr lang="ru-RU" dirty="0">
              <a:solidFill>
                <a:schemeClr val="bg1"/>
              </a:solidFill>
            </a:endParaRPr>
          </a:p>
        </p:txBody>
      </p:sp>
    </p:spTree>
    <p:extLst>
      <p:ext uri="{BB962C8B-B14F-4D97-AF65-F5344CB8AC3E}">
        <p14:creationId xmlns:p14="http://schemas.microsoft.com/office/powerpoint/2010/main" val="9549870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6"/>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36" name="Google Shape;136;p6"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37" name="Google Shape;137;p6"/>
          <p:cNvSpPr/>
          <p:nvPr/>
        </p:nvSpPr>
        <p:spPr>
          <a:xfrm>
            <a:off x="1485588" y="181263"/>
            <a:ext cx="6552727"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solidFill>
                  <a:schemeClr val="dk1"/>
                </a:solidFill>
                <a:latin typeface="Calibri"/>
                <a:ea typeface="Calibri"/>
                <a:cs typeface="Calibri"/>
                <a:sym typeface="Calibri"/>
              </a:rPr>
              <a:t>Стек технологий</a:t>
            </a:r>
            <a:endParaRPr dirty="0"/>
          </a:p>
        </p:txBody>
      </p:sp>
      <p:sp>
        <p:nvSpPr>
          <p:cNvPr id="138" name="Google Shape;138;p6"/>
          <p:cNvSpPr txBox="1"/>
          <p:nvPr/>
        </p:nvSpPr>
        <p:spPr>
          <a:xfrm>
            <a:off x="1415130" y="761393"/>
            <a:ext cx="6900900" cy="22467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ru-RU" sz="2800" dirty="0">
                <a:solidFill>
                  <a:schemeClr val="dk1"/>
                </a:solidFill>
                <a:latin typeface="Calibri"/>
                <a:ea typeface="Calibri"/>
                <a:cs typeface="Calibri"/>
                <a:sym typeface="Calibri"/>
              </a:rPr>
              <a:t>- Visual Studio Code;</a:t>
            </a:r>
            <a:endParaRPr sz="2800" dirty="0">
              <a:solidFill>
                <a:schemeClr val="dk1"/>
              </a:solidFill>
              <a:latin typeface="Calibri"/>
              <a:ea typeface="Calibri"/>
              <a:cs typeface="Calibri"/>
              <a:sym typeface="Calibri"/>
            </a:endParaRPr>
          </a:p>
          <a:p>
            <a:pPr marL="177800" marR="0" lvl="0" indent="-177800" algn="l" rtl="0">
              <a:spcBef>
                <a:spcPts val="0"/>
              </a:spcBef>
              <a:spcAft>
                <a:spcPts val="0"/>
              </a:spcAft>
              <a:buFontTx/>
              <a:buChar char="-"/>
            </a:pPr>
            <a:r>
              <a:rPr lang="ru-RU" sz="2800" dirty="0">
                <a:solidFill>
                  <a:schemeClr val="dk1"/>
                </a:solidFill>
                <a:latin typeface="Calibri"/>
                <a:ea typeface="Calibri"/>
                <a:cs typeface="Calibri"/>
                <a:sym typeface="Calibri"/>
              </a:rPr>
              <a:t>Python</a:t>
            </a:r>
            <a:r>
              <a:rPr lang="en-US" sz="2800" dirty="0">
                <a:solidFill>
                  <a:schemeClr val="dk1"/>
                </a:solidFill>
                <a:latin typeface="Calibri"/>
                <a:ea typeface="Calibri"/>
                <a:cs typeface="Calibri"/>
                <a:sym typeface="Calibri"/>
              </a:rPr>
              <a:t> </a:t>
            </a:r>
            <a:r>
              <a:rPr lang="ru-RU" sz="2800" dirty="0">
                <a:solidFill>
                  <a:schemeClr val="dk1"/>
                </a:solidFill>
                <a:latin typeface="Calibri"/>
                <a:ea typeface="Calibri"/>
                <a:cs typeface="Calibri"/>
                <a:sym typeface="Calibri"/>
              </a:rPr>
              <a:t>(и его библиотеки </a:t>
            </a:r>
            <a:r>
              <a:rPr lang="en-US" sz="2800" dirty="0" err="1">
                <a:solidFill>
                  <a:schemeClr val="dk1"/>
                </a:solidFill>
                <a:latin typeface="Calibri"/>
                <a:ea typeface="Calibri"/>
                <a:cs typeface="Calibri"/>
                <a:sym typeface="Calibri"/>
              </a:rPr>
              <a:t>PyTorch</a:t>
            </a:r>
            <a:r>
              <a:rPr lang="en-US" sz="2800" dirty="0">
                <a:solidFill>
                  <a:schemeClr val="dk1"/>
                </a:solidFill>
                <a:latin typeface="Calibri"/>
                <a:ea typeface="Calibri"/>
                <a:cs typeface="Calibri"/>
                <a:sym typeface="Calibri"/>
              </a:rPr>
              <a:t> </a:t>
            </a:r>
            <a:r>
              <a:rPr lang="ru-RU" sz="2800" dirty="0">
                <a:solidFill>
                  <a:schemeClr val="dk1"/>
                </a:solidFill>
                <a:latin typeface="Calibri"/>
                <a:ea typeface="Calibri"/>
                <a:cs typeface="Calibri"/>
                <a:sym typeface="Calibri"/>
              </a:rPr>
              <a:t>и </a:t>
            </a:r>
            <a:r>
              <a:rPr lang="en-US" sz="2800" dirty="0">
                <a:solidFill>
                  <a:schemeClr val="dk1"/>
                </a:solidFill>
                <a:latin typeface="Calibri"/>
                <a:ea typeface="Calibri"/>
                <a:cs typeface="Calibri"/>
                <a:sym typeface="Calibri"/>
              </a:rPr>
              <a:t>gymnasium)</a:t>
            </a:r>
            <a:r>
              <a:rPr lang="ru-RU" sz="2800" dirty="0">
                <a:solidFill>
                  <a:schemeClr val="dk1"/>
                </a:solidFill>
                <a:latin typeface="Calibri"/>
                <a:ea typeface="Calibri"/>
                <a:cs typeface="Calibri"/>
                <a:sym typeface="Calibri"/>
              </a:rPr>
              <a:t>;</a:t>
            </a:r>
            <a:r>
              <a:rPr lang="en-US" sz="2800" dirty="0">
                <a:solidFill>
                  <a:schemeClr val="dk1"/>
                </a:solidFill>
                <a:latin typeface="Calibri"/>
                <a:ea typeface="Calibri"/>
                <a:cs typeface="Calibri"/>
                <a:sym typeface="Calibri"/>
              </a:rPr>
              <a:t> </a:t>
            </a:r>
          </a:p>
          <a:p>
            <a:pPr marL="177800" marR="0" lvl="0" indent="-177800" algn="l" rtl="0">
              <a:spcBef>
                <a:spcPts val="0"/>
              </a:spcBef>
              <a:spcAft>
                <a:spcPts val="0"/>
              </a:spcAft>
              <a:buFontTx/>
              <a:buChar char="-"/>
            </a:pPr>
            <a:r>
              <a:rPr lang="ru-RU" sz="2800" dirty="0">
                <a:solidFill>
                  <a:schemeClr val="dk1"/>
                </a:solidFill>
                <a:latin typeface="Calibri"/>
                <a:ea typeface="Calibri"/>
                <a:cs typeface="Calibri"/>
                <a:sym typeface="Calibri"/>
              </a:rPr>
              <a:t>TMInterface;</a:t>
            </a:r>
            <a:endParaRPr sz="2800" dirty="0">
              <a:solidFill>
                <a:schemeClr val="dk1"/>
              </a:solidFill>
              <a:latin typeface="Calibri"/>
              <a:ea typeface="Calibri"/>
              <a:cs typeface="Calibri"/>
              <a:sym typeface="Calibri"/>
            </a:endParaRPr>
          </a:p>
          <a:p>
            <a:pPr marR="0" lvl="0" algn="l" rtl="0">
              <a:spcBef>
                <a:spcPts val="0"/>
              </a:spcBef>
              <a:spcAft>
                <a:spcPts val="0"/>
              </a:spcAft>
              <a:buClr>
                <a:schemeClr val="dk1"/>
              </a:buClr>
              <a:buSzPts val="2800"/>
            </a:pPr>
            <a:r>
              <a:rPr lang="en-US" sz="2800" dirty="0">
                <a:solidFill>
                  <a:schemeClr val="dk1"/>
                </a:solidFill>
                <a:latin typeface="Calibri"/>
                <a:ea typeface="Calibri"/>
                <a:cs typeface="Calibri"/>
                <a:sym typeface="Calibri"/>
              </a:rPr>
              <a:t>- </a:t>
            </a:r>
            <a:r>
              <a:rPr lang="ru-RU" sz="2800" dirty="0">
                <a:solidFill>
                  <a:schemeClr val="dk1"/>
                </a:solidFill>
                <a:latin typeface="Calibri"/>
                <a:ea typeface="Calibri"/>
                <a:cs typeface="Calibri"/>
                <a:sym typeface="Calibri"/>
              </a:rPr>
              <a:t>TrackMania Nations Forever.</a:t>
            </a:r>
            <a:endParaRPr dirty="0"/>
          </a:p>
        </p:txBody>
      </p:sp>
      <p:sp>
        <p:nvSpPr>
          <p:cNvPr id="139" name="Google Shape;139;p6" descr="Firebase expands to become a unified app platform — Google for Developers  Blog - News about Web, Mobile, AI and Cloud"/>
          <p:cNvSpPr/>
          <p:nvPr/>
        </p:nvSpPr>
        <p:spPr>
          <a:xfrm>
            <a:off x="4397297" y="2771767"/>
            <a:ext cx="304800" cy="30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140" name="Google Shape;140;p6"/>
          <p:cNvPicPr preferRelativeResize="0"/>
          <p:nvPr/>
        </p:nvPicPr>
        <p:blipFill rotWithShape="1">
          <a:blip r:embed="rId4">
            <a:alphaModFix/>
          </a:blip>
          <a:srcRect/>
          <a:stretch/>
        </p:blipFill>
        <p:spPr>
          <a:xfrm>
            <a:off x="890114" y="3332452"/>
            <a:ext cx="1050032" cy="1202354"/>
          </a:xfrm>
          <a:prstGeom prst="rect">
            <a:avLst/>
          </a:prstGeom>
          <a:noFill/>
          <a:ln>
            <a:noFill/>
          </a:ln>
        </p:spPr>
      </p:pic>
      <p:pic>
        <p:nvPicPr>
          <p:cNvPr id="141" name="Google Shape;141;p6"/>
          <p:cNvPicPr preferRelativeResize="0"/>
          <p:nvPr/>
        </p:nvPicPr>
        <p:blipFill rotWithShape="1">
          <a:blip r:embed="rId5">
            <a:alphaModFix/>
          </a:blip>
          <a:srcRect/>
          <a:stretch/>
        </p:blipFill>
        <p:spPr>
          <a:xfrm>
            <a:off x="5875274" y="3547930"/>
            <a:ext cx="894922" cy="861168"/>
          </a:xfrm>
          <a:prstGeom prst="rect">
            <a:avLst/>
          </a:prstGeom>
          <a:noFill/>
          <a:ln>
            <a:noFill/>
          </a:ln>
        </p:spPr>
      </p:pic>
      <p:pic>
        <p:nvPicPr>
          <p:cNvPr id="142" name="Google Shape;142;p6"/>
          <p:cNvPicPr preferRelativeResize="0"/>
          <p:nvPr/>
        </p:nvPicPr>
        <p:blipFill rotWithShape="1">
          <a:blip r:embed="rId6">
            <a:alphaModFix/>
          </a:blip>
          <a:srcRect/>
          <a:stretch/>
        </p:blipFill>
        <p:spPr>
          <a:xfrm>
            <a:off x="6823437" y="3574921"/>
            <a:ext cx="2109498" cy="763399"/>
          </a:xfrm>
          <a:prstGeom prst="rect">
            <a:avLst/>
          </a:prstGeom>
          <a:noFill/>
          <a:ln>
            <a:noFill/>
          </a:ln>
        </p:spPr>
      </p:pic>
      <p:pic>
        <p:nvPicPr>
          <p:cNvPr id="143" name="Google Shape;143;p6"/>
          <p:cNvPicPr preferRelativeResize="0"/>
          <p:nvPr/>
        </p:nvPicPr>
        <p:blipFill>
          <a:blip r:embed="rId7">
            <a:alphaModFix/>
          </a:blip>
          <a:stretch>
            <a:fillRect/>
          </a:stretch>
        </p:blipFill>
        <p:spPr>
          <a:xfrm>
            <a:off x="2006439" y="3389179"/>
            <a:ext cx="1139001" cy="1178670"/>
          </a:xfrm>
          <a:prstGeom prst="rect">
            <a:avLst/>
          </a:prstGeom>
          <a:noFill/>
          <a:ln>
            <a:noFill/>
          </a:ln>
        </p:spPr>
      </p:pic>
      <p:pic>
        <p:nvPicPr>
          <p:cNvPr id="3" name="Рисунок 2">
            <a:extLst>
              <a:ext uri="{FF2B5EF4-FFF2-40B4-BE49-F238E27FC236}">
                <a16:creationId xmlns:a16="http://schemas.microsoft.com/office/drawing/2014/main" id="{605F6B5D-BC67-3F46-67B7-181EA7797CE5}"/>
              </a:ext>
            </a:extLst>
          </p:cNvPr>
          <p:cNvPicPr>
            <a:picLocks noChangeAspect="1"/>
          </p:cNvPicPr>
          <p:nvPr/>
        </p:nvPicPr>
        <p:blipFill>
          <a:blip r:embed="rId8"/>
          <a:stretch>
            <a:fillRect/>
          </a:stretch>
        </p:blipFill>
        <p:spPr>
          <a:xfrm>
            <a:off x="3198681" y="3574921"/>
            <a:ext cx="2623352" cy="807186"/>
          </a:xfrm>
          <a:prstGeom prst="rect">
            <a:avLst/>
          </a:prstGeom>
        </p:spPr>
      </p:pic>
      <p:sp>
        <p:nvSpPr>
          <p:cNvPr id="4" name="TextBox 3">
            <a:extLst>
              <a:ext uri="{FF2B5EF4-FFF2-40B4-BE49-F238E27FC236}">
                <a16:creationId xmlns:a16="http://schemas.microsoft.com/office/drawing/2014/main" id="{89B47FD7-47BD-A96D-EB1C-27429884B280}"/>
              </a:ext>
            </a:extLst>
          </p:cNvPr>
          <p:cNvSpPr txBox="1"/>
          <p:nvPr/>
        </p:nvSpPr>
        <p:spPr>
          <a:xfrm>
            <a:off x="240223" y="4516078"/>
            <a:ext cx="511444" cy="523220"/>
          </a:xfrm>
          <a:prstGeom prst="rect">
            <a:avLst/>
          </a:prstGeom>
          <a:noFill/>
        </p:spPr>
        <p:txBody>
          <a:bodyPr wrap="square" rtlCol="0">
            <a:spAutoFit/>
          </a:bodyPr>
          <a:lstStyle/>
          <a:p>
            <a:r>
              <a:rPr lang="en-US" sz="2800" dirty="0">
                <a:solidFill>
                  <a:schemeClr val="bg1"/>
                </a:solidFill>
              </a:rPr>
              <a:t>4</a:t>
            </a:r>
            <a:endParaRPr lang="ru-RU"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3"/>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09" name="Google Shape;109;p3"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10" name="Google Shape;110;p3"/>
          <p:cNvSpPr txBox="1"/>
          <p:nvPr/>
        </p:nvSpPr>
        <p:spPr>
          <a:xfrm>
            <a:off x="1438936" y="190775"/>
            <a:ext cx="6898640"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a:solidFill>
                  <a:schemeClr val="dk1"/>
                </a:solidFill>
                <a:latin typeface="Calibri"/>
                <a:ea typeface="Calibri"/>
                <a:cs typeface="Calibri"/>
                <a:sym typeface="Calibri"/>
              </a:rPr>
              <a:t>Обзор предметной области</a:t>
            </a:r>
            <a:endParaRPr/>
          </a:p>
        </p:txBody>
      </p:sp>
      <p:sp>
        <p:nvSpPr>
          <p:cNvPr id="111" name="Google Shape;111;p3"/>
          <p:cNvSpPr txBox="1"/>
          <p:nvPr/>
        </p:nvSpPr>
        <p:spPr>
          <a:xfrm>
            <a:off x="949051" y="960216"/>
            <a:ext cx="7878410" cy="4321952"/>
          </a:xfrm>
          <a:prstGeom prst="rect">
            <a:avLst/>
          </a:prstGeom>
          <a:noFill/>
          <a:ln>
            <a:noFill/>
          </a:ln>
        </p:spPr>
        <p:txBody>
          <a:bodyPr spcFirstLastPara="1" wrap="square" lIns="91425" tIns="45700" rIns="91425" bIns="45700" anchor="t" anchorCtr="0">
            <a:spAutoFit/>
          </a:bodyPr>
          <a:lstStyle/>
          <a:p>
            <a:pPr marL="0" marR="0" lvl="0" indent="450215" algn="just" rtl="0">
              <a:lnSpc>
                <a:spcPct val="150000"/>
              </a:lnSpc>
              <a:spcBef>
                <a:spcPts val="0"/>
              </a:spcBef>
              <a:spcAft>
                <a:spcPts val="0"/>
              </a:spcAft>
              <a:buNone/>
            </a:pPr>
            <a:r>
              <a:rPr lang="ru-RU" sz="1600">
                <a:solidFill>
                  <a:srgbClr val="000000"/>
                </a:solidFill>
                <a:latin typeface="Calibri"/>
                <a:ea typeface="Calibri"/>
                <a:cs typeface="Calibri"/>
                <a:sym typeface="Calibri"/>
              </a:rPr>
              <a:t>С развитием индустрий видеоигр и искусственного интеллекта начинает появляться необходимость внедрения моделей, созданных с помощью машинного обучения в создаваемые видеоигры.</a:t>
            </a:r>
            <a:endParaRPr/>
          </a:p>
          <a:p>
            <a:pPr marL="0" marR="0" lvl="0" indent="450215" algn="just" rtl="0">
              <a:lnSpc>
                <a:spcPct val="150000"/>
              </a:lnSpc>
              <a:spcBef>
                <a:spcPts val="800"/>
              </a:spcBef>
              <a:spcAft>
                <a:spcPts val="0"/>
              </a:spcAft>
              <a:buNone/>
            </a:pPr>
            <a:r>
              <a:rPr lang="ru-RU" sz="1600">
                <a:solidFill>
                  <a:srgbClr val="000000"/>
                </a:solidFill>
                <a:latin typeface="Calibri"/>
                <a:ea typeface="Calibri"/>
                <a:cs typeface="Calibri"/>
                <a:sym typeface="Calibri"/>
              </a:rPr>
              <a:t>Разрабатываемое приложение предназначено для создания гоночных ИИ моделей для видеоигры TrackMania Nations Forever. Преимущество их создания заключается в избавлении от необходимости создавать обыкновенный ИИ или самостоятельной игры для составления предустановленных рекордов. Создаваемые модели также будут отличаться большей человечностью действий, чем обыкновенный ИИ. Таким образом, проект предназначен для демонстрации этих достоинств на примере уже существующей видеоигры.</a:t>
            </a:r>
            <a:endParaRPr sz="1600">
              <a:solidFill>
                <a:schemeClr val="dk1"/>
              </a:solidFill>
              <a:latin typeface="Calibri"/>
              <a:ea typeface="Calibri"/>
              <a:cs typeface="Calibri"/>
              <a:sym typeface="Calibri"/>
            </a:endParaRPr>
          </a:p>
          <a:p>
            <a:pPr marL="0" marR="0" lvl="0" indent="450215" algn="just" rtl="0">
              <a:lnSpc>
                <a:spcPct val="150000"/>
              </a:lnSpc>
              <a:spcBef>
                <a:spcPts val="800"/>
              </a:spcBef>
              <a:spcAft>
                <a:spcPts val="0"/>
              </a:spcAft>
              <a:buNone/>
            </a:pPr>
            <a:endParaRPr sz="1600">
              <a:solidFill>
                <a:srgbClr val="000000"/>
              </a:solidFill>
              <a:latin typeface="Calibri"/>
              <a:ea typeface="Calibri"/>
              <a:cs typeface="Calibri"/>
              <a:sym typeface="Calibri"/>
            </a:endParaRPr>
          </a:p>
        </p:txBody>
      </p:sp>
      <p:sp>
        <p:nvSpPr>
          <p:cNvPr id="2" name="TextBox 1">
            <a:extLst>
              <a:ext uri="{FF2B5EF4-FFF2-40B4-BE49-F238E27FC236}">
                <a16:creationId xmlns:a16="http://schemas.microsoft.com/office/drawing/2014/main" id="{6429B97D-DB54-7542-6335-F3FFA9EB0264}"/>
              </a:ext>
            </a:extLst>
          </p:cNvPr>
          <p:cNvSpPr txBox="1"/>
          <p:nvPr/>
        </p:nvSpPr>
        <p:spPr>
          <a:xfrm>
            <a:off x="240223" y="4516078"/>
            <a:ext cx="511444" cy="523220"/>
          </a:xfrm>
          <a:prstGeom prst="rect">
            <a:avLst/>
          </a:prstGeom>
          <a:noFill/>
        </p:spPr>
        <p:txBody>
          <a:bodyPr wrap="square" rtlCol="0">
            <a:spAutoFit/>
          </a:bodyPr>
          <a:lstStyle/>
          <a:p>
            <a:r>
              <a:rPr lang="en-US" sz="2800" dirty="0">
                <a:solidFill>
                  <a:schemeClr val="bg1"/>
                </a:solidFill>
              </a:rPr>
              <a:t>5</a:t>
            </a:r>
            <a:endParaRPr lang="ru-RU"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4"/>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18" name="Google Shape;118;p4"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19" name="Google Shape;119;p4"/>
          <p:cNvSpPr/>
          <p:nvPr/>
        </p:nvSpPr>
        <p:spPr>
          <a:xfrm>
            <a:off x="964851" y="179029"/>
            <a:ext cx="8210875"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solidFill>
                  <a:schemeClr val="dk1"/>
                </a:solidFill>
                <a:latin typeface="Calibri"/>
                <a:ea typeface="Calibri"/>
                <a:cs typeface="Calibri"/>
                <a:sym typeface="Calibri"/>
              </a:rPr>
              <a:t>Обзор существующих решений</a:t>
            </a:r>
            <a:endParaRPr dirty="0"/>
          </a:p>
        </p:txBody>
      </p:sp>
      <p:graphicFrame>
        <p:nvGraphicFramePr>
          <p:cNvPr id="120" name="Google Shape;120;p4"/>
          <p:cNvGraphicFramePr/>
          <p:nvPr>
            <p:extLst>
              <p:ext uri="{D42A27DB-BD31-4B8C-83A1-F6EECF244321}">
                <p14:modId xmlns:p14="http://schemas.microsoft.com/office/powerpoint/2010/main" val="2001235344"/>
              </p:ext>
            </p:extLst>
          </p:nvPr>
        </p:nvGraphicFramePr>
        <p:xfrm>
          <a:off x="1333748" y="1127242"/>
          <a:ext cx="7473075" cy="3388835"/>
        </p:xfrm>
        <a:graphic>
          <a:graphicData uri="http://schemas.openxmlformats.org/drawingml/2006/table">
            <a:tbl>
              <a:tblPr>
                <a:noFill/>
                <a:tableStyleId>{EB24FAE8-59C6-4AED-ACE5-37B7F54A73FC}</a:tableStyleId>
              </a:tblPr>
              <a:tblGrid>
                <a:gridCol w="2462500">
                  <a:extLst>
                    <a:ext uri="{9D8B030D-6E8A-4147-A177-3AD203B41FA5}">
                      <a16:colId xmlns:a16="http://schemas.microsoft.com/office/drawing/2014/main" val="20000"/>
                    </a:ext>
                  </a:extLst>
                </a:gridCol>
                <a:gridCol w="1434750">
                  <a:extLst>
                    <a:ext uri="{9D8B030D-6E8A-4147-A177-3AD203B41FA5}">
                      <a16:colId xmlns:a16="http://schemas.microsoft.com/office/drawing/2014/main" val="20001"/>
                    </a:ext>
                  </a:extLst>
                </a:gridCol>
                <a:gridCol w="2773877">
                  <a:extLst>
                    <a:ext uri="{9D8B030D-6E8A-4147-A177-3AD203B41FA5}">
                      <a16:colId xmlns:a16="http://schemas.microsoft.com/office/drawing/2014/main" val="20002"/>
                    </a:ext>
                  </a:extLst>
                </a:gridCol>
                <a:gridCol w="801948">
                  <a:extLst>
                    <a:ext uri="{9D8B030D-6E8A-4147-A177-3AD203B41FA5}">
                      <a16:colId xmlns:a16="http://schemas.microsoft.com/office/drawing/2014/main" val="20003"/>
                    </a:ext>
                  </a:extLst>
                </a:gridCol>
              </a:tblGrid>
              <a:tr h="752940">
                <a:tc>
                  <a:txBody>
                    <a:bodyPr/>
                    <a:lstStyle/>
                    <a:p>
                      <a:pPr marL="0" marR="0" lvl="0" indent="0" algn="l" rtl="0">
                        <a:spcBef>
                          <a:spcPts val="0"/>
                        </a:spcBef>
                        <a:spcAft>
                          <a:spcPts val="0"/>
                        </a:spcAft>
                        <a:buNone/>
                      </a:pPr>
                      <a:r>
                        <a:rPr lang="ru-RU" sz="1400" b="1" u="none" strike="noStrike" cap="none">
                          <a:latin typeface="Calibri"/>
                          <a:ea typeface="Calibri"/>
                          <a:cs typeface="Calibri"/>
                          <a:sym typeface="Calibri"/>
                        </a:rPr>
                        <a:t>Функционал</a:t>
                      </a:r>
                      <a:endParaRPr sz="1400" b="1" i="0" u="none" strike="noStrike" cap="none">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b="1" u="none" strike="noStrike" cap="none" dirty="0">
                          <a:latin typeface="Calibri"/>
                          <a:ea typeface="Calibri"/>
                          <a:cs typeface="Calibri"/>
                          <a:sym typeface="Calibri"/>
                        </a:rPr>
                        <a:t>Драйватары </a:t>
                      </a:r>
                      <a:r>
                        <a:rPr lang="ru-RU" sz="1400" b="1" u="none" strike="noStrike" cap="none" dirty="0" err="1">
                          <a:latin typeface="Calibri"/>
                          <a:ea typeface="Calibri"/>
                          <a:cs typeface="Calibri"/>
                          <a:sym typeface="Calibri"/>
                        </a:rPr>
                        <a:t>Forza</a:t>
                      </a:r>
                      <a:endParaRPr sz="1400" b="1" i="0" u="none" strike="noStrike" cap="none" dirty="0">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b="1" i="0" u="none" strike="noStrike" cap="none" dirty="0">
                          <a:solidFill>
                            <a:srgbClr val="000000"/>
                          </a:solidFill>
                          <a:latin typeface="Calibri"/>
                          <a:ea typeface="Calibri"/>
                          <a:cs typeface="Calibri"/>
                          <a:sym typeface="Calibri"/>
                        </a:rPr>
                        <a:t>Предустановленные рекорды в TrackMania Nations Forever</a:t>
                      </a:r>
                      <a:endParaRPr sz="1400" b="1" i="0" u="none" strike="noStrike" cap="none" dirty="0">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en-US" sz="1400" b="1" i="0" u="none" strike="noStrike" cap="none" dirty="0">
                          <a:solidFill>
                            <a:srgbClr val="000000"/>
                          </a:solidFill>
                          <a:latin typeface="Calibri"/>
                          <a:ea typeface="Calibri"/>
                          <a:cs typeface="Calibri"/>
                          <a:sym typeface="Calibri"/>
                        </a:rPr>
                        <a:t>TMRL</a:t>
                      </a:r>
                      <a:endParaRPr sz="1400" b="1" i="0" u="none" strike="noStrike" cap="none" dirty="0">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07424">
                <a:tc>
                  <a:txBody>
                    <a:bodyPr/>
                    <a:lstStyle/>
                    <a:p>
                      <a:pPr marL="0" marR="0" lvl="0" indent="0" algn="l" rtl="0">
                        <a:spcBef>
                          <a:spcPts val="0"/>
                        </a:spcBef>
                        <a:spcAft>
                          <a:spcPts val="0"/>
                        </a:spcAft>
                        <a:buNone/>
                      </a:pPr>
                      <a:r>
                        <a:rPr lang="ru-RU" sz="1400" b="1" i="0" u="none" strike="noStrike" cap="none">
                          <a:solidFill>
                            <a:srgbClr val="000000"/>
                          </a:solidFill>
                          <a:latin typeface="Calibri"/>
                          <a:ea typeface="Calibri"/>
                          <a:cs typeface="Calibri"/>
                          <a:sym typeface="Calibri"/>
                        </a:rPr>
                        <a:t>Легкость создания</a:t>
                      </a:r>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b="0" i="0" u="none" strike="noStrike" cap="none">
                          <a:solidFill>
                            <a:srgbClr val="000000"/>
                          </a:solidFill>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b="0" i="0" u="none" strike="noStrike" cap="none">
                          <a:solidFill>
                            <a:srgbClr val="000000"/>
                          </a:solidFill>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07424">
                <a:tc>
                  <a:txBody>
                    <a:bodyPr/>
                    <a:lstStyle/>
                    <a:p>
                      <a:pPr marL="0" marR="0" lvl="0" indent="0" algn="l" rtl="0">
                        <a:spcBef>
                          <a:spcPts val="0"/>
                        </a:spcBef>
                        <a:spcAft>
                          <a:spcPts val="0"/>
                        </a:spcAft>
                        <a:buNone/>
                      </a:pPr>
                      <a:r>
                        <a:rPr lang="ru-RU" sz="1400" b="1" u="none" strike="noStrike" cap="none">
                          <a:latin typeface="Calibri"/>
                          <a:ea typeface="Calibri"/>
                          <a:cs typeface="Calibri"/>
                          <a:sym typeface="Calibri"/>
                        </a:rPr>
                        <a:t>Необязательность создания рекорда самостоятельно</a:t>
                      </a:r>
                      <a:endParaRPr sz="1400" b="1" i="0" u="none" strike="noStrike" cap="none">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b="0" i="0" u="none" strike="noStrike" cap="none">
                          <a:solidFill>
                            <a:srgbClr val="000000"/>
                          </a:solidFill>
                          <a:latin typeface="Calibri"/>
                          <a:ea typeface="Calibri"/>
                          <a:cs typeface="Calibri"/>
                          <a:sym typeface="Calibri"/>
                        </a:rPr>
                        <a:t>+</a:t>
                      </a:r>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b="0" i="0" u="none" strike="noStrike" cap="none">
                          <a:solidFill>
                            <a:srgbClr val="000000"/>
                          </a:solidFill>
                          <a:latin typeface="Calibri"/>
                          <a:ea typeface="Calibri"/>
                          <a:cs typeface="Calibri"/>
                          <a:sym typeface="Calibri"/>
                        </a:rPr>
                        <a:t>+</a:t>
                      </a:r>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07424">
                <a:tc>
                  <a:txBody>
                    <a:bodyPr/>
                    <a:lstStyle/>
                    <a:p>
                      <a:pPr marL="0" marR="0" lvl="0" indent="0" algn="l" rtl="0">
                        <a:spcBef>
                          <a:spcPts val="0"/>
                        </a:spcBef>
                        <a:spcAft>
                          <a:spcPts val="0"/>
                        </a:spcAft>
                        <a:buNone/>
                      </a:pPr>
                      <a:r>
                        <a:rPr lang="ru-RU" sz="1400" b="1" u="none" strike="noStrike" cap="none">
                          <a:latin typeface="Calibri"/>
                          <a:ea typeface="Calibri"/>
                          <a:cs typeface="Calibri"/>
                          <a:sym typeface="Calibri"/>
                        </a:rPr>
                        <a:t>Адаптируемость</a:t>
                      </a:r>
                      <a:endParaRPr sz="1400" b="1" i="0" u="none" strike="noStrike" cap="none">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b="0" i="0" u="none" strike="noStrike" cap="none">
                          <a:solidFill>
                            <a:srgbClr val="000000"/>
                          </a:solidFill>
                          <a:latin typeface="Calibri"/>
                          <a:ea typeface="Calibri"/>
                          <a:cs typeface="Calibri"/>
                          <a:sym typeface="Calibri"/>
                        </a:rPr>
                        <a:t>+</a:t>
                      </a:r>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b="0" i="0" u="none" strike="noStrike" cap="none">
                          <a:solidFill>
                            <a:srgbClr val="000000"/>
                          </a:solidFill>
                          <a:latin typeface="Calibri"/>
                          <a:ea typeface="Calibri"/>
                          <a:cs typeface="Calibri"/>
                          <a:sym typeface="Calibri"/>
                        </a:rPr>
                        <a:t>+</a:t>
                      </a:r>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04930">
                <a:tc>
                  <a:txBody>
                    <a:bodyPr/>
                    <a:lstStyle/>
                    <a:p>
                      <a:pPr marL="0" marR="0" lvl="0" indent="0" algn="l" rtl="0">
                        <a:spcBef>
                          <a:spcPts val="0"/>
                        </a:spcBef>
                        <a:spcAft>
                          <a:spcPts val="0"/>
                        </a:spcAft>
                        <a:buNone/>
                      </a:pPr>
                      <a:r>
                        <a:rPr lang="ru-RU" sz="1400" b="1" i="0" u="none" strike="noStrike" cap="none">
                          <a:solidFill>
                            <a:srgbClr val="000000"/>
                          </a:solidFill>
                          <a:latin typeface="Calibri"/>
                          <a:ea typeface="Calibri"/>
                          <a:cs typeface="Calibri"/>
                          <a:sym typeface="Calibri"/>
                        </a:rPr>
                        <a:t>Интегрированность модели в видеоигру</a:t>
                      </a:r>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b="0" i="0" u="none" strike="noStrike" cap="none">
                          <a:solidFill>
                            <a:srgbClr val="000000"/>
                          </a:solidFill>
                          <a:latin typeface="Calibri"/>
                          <a:ea typeface="Calibri"/>
                          <a:cs typeface="Calibri"/>
                          <a:sym typeface="Calibri"/>
                        </a:rPr>
                        <a:t>-</a:t>
                      </a:r>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08693">
                <a:tc>
                  <a:txBody>
                    <a:bodyPr/>
                    <a:lstStyle/>
                    <a:p>
                      <a:pPr marL="0" marR="0" lvl="0" indent="0" algn="l" rtl="0">
                        <a:spcBef>
                          <a:spcPts val="0"/>
                        </a:spcBef>
                        <a:spcAft>
                          <a:spcPts val="0"/>
                        </a:spcAft>
                        <a:buNone/>
                      </a:pPr>
                      <a:r>
                        <a:rPr lang="ru-RU" sz="1400" b="1" i="0" u="none" strike="noStrike" cap="none">
                          <a:solidFill>
                            <a:srgbClr val="000000"/>
                          </a:solidFill>
                          <a:latin typeface="Calibri"/>
                          <a:ea typeface="Calibri"/>
                          <a:cs typeface="Calibri"/>
                          <a:sym typeface="Calibri"/>
                        </a:rPr>
                        <a:t>Человечность</a:t>
                      </a:r>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u="none" strike="noStrike" cap="none" dirty="0">
                          <a:latin typeface="Calibri"/>
                          <a:ea typeface="Calibri"/>
                          <a:cs typeface="Calibri"/>
                          <a:sym typeface="Calibri"/>
                        </a:rPr>
                        <a:t>-</a:t>
                      </a:r>
                      <a:endParaRPr sz="1400" b="0" i="0" u="none" strike="noStrike" cap="none" dirty="0">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ru-RU" sz="1400" b="0" i="0" u="none" strike="noStrike" cap="none" dirty="0">
                          <a:solidFill>
                            <a:srgbClr val="000000"/>
                          </a:solidFill>
                          <a:latin typeface="Calibri"/>
                          <a:ea typeface="Calibri"/>
                          <a:cs typeface="Calibri"/>
                          <a:sym typeface="Calibri"/>
                        </a:rPr>
                        <a:t>+</a:t>
                      </a:r>
                      <a:endParaRPr dirty="0"/>
                    </a:p>
                  </a:txBody>
                  <a:tcPr marL="7625" marR="7625" marT="7625"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 name="TextBox 1">
            <a:extLst>
              <a:ext uri="{FF2B5EF4-FFF2-40B4-BE49-F238E27FC236}">
                <a16:creationId xmlns:a16="http://schemas.microsoft.com/office/drawing/2014/main" id="{BC55D391-259B-27D5-3351-30780F51BED0}"/>
              </a:ext>
            </a:extLst>
          </p:cNvPr>
          <p:cNvSpPr txBox="1"/>
          <p:nvPr/>
        </p:nvSpPr>
        <p:spPr>
          <a:xfrm>
            <a:off x="240223" y="4516078"/>
            <a:ext cx="511444" cy="523220"/>
          </a:xfrm>
          <a:prstGeom prst="rect">
            <a:avLst/>
          </a:prstGeom>
          <a:noFill/>
        </p:spPr>
        <p:txBody>
          <a:bodyPr wrap="square" rtlCol="0">
            <a:spAutoFit/>
          </a:bodyPr>
          <a:lstStyle/>
          <a:p>
            <a:r>
              <a:rPr lang="en-US" sz="2800" dirty="0">
                <a:solidFill>
                  <a:schemeClr val="bg1"/>
                </a:solidFill>
              </a:rPr>
              <a:t>6</a:t>
            </a:r>
            <a:endParaRPr lang="ru-RU"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4"/>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18" name="Google Shape;118;p4"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19" name="Google Shape;119;p4"/>
          <p:cNvSpPr/>
          <p:nvPr/>
        </p:nvSpPr>
        <p:spPr>
          <a:xfrm>
            <a:off x="964851" y="179029"/>
            <a:ext cx="8210875"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solidFill>
                  <a:schemeClr val="dk1"/>
                </a:solidFill>
                <a:latin typeface="Calibri"/>
                <a:ea typeface="Calibri"/>
                <a:cs typeface="Calibri"/>
                <a:sym typeface="Calibri"/>
              </a:rPr>
              <a:t>Обзор существующих решений</a:t>
            </a:r>
            <a:endParaRPr lang="ru-RU" sz="4400" dirty="0"/>
          </a:p>
        </p:txBody>
      </p:sp>
      <p:sp>
        <p:nvSpPr>
          <p:cNvPr id="2" name="TextBox 1">
            <a:extLst>
              <a:ext uri="{FF2B5EF4-FFF2-40B4-BE49-F238E27FC236}">
                <a16:creationId xmlns:a16="http://schemas.microsoft.com/office/drawing/2014/main" id="{BC55D391-259B-27D5-3351-30780F51BED0}"/>
              </a:ext>
            </a:extLst>
          </p:cNvPr>
          <p:cNvSpPr txBox="1"/>
          <p:nvPr/>
        </p:nvSpPr>
        <p:spPr>
          <a:xfrm>
            <a:off x="240223" y="4516078"/>
            <a:ext cx="511444" cy="523220"/>
          </a:xfrm>
          <a:prstGeom prst="rect">
            <a:avLst/>
          </a:prstGeom>
          <a:noFill/>
        </p:spPr>
        <p:txBody>
          <a:bodyPr wrap="square" rtlCol="0">
            <a:spAutoFit/>
          </a:bodyPr>
          <a:lstStyle/>
          <a:p>
            <a:r>
              <a:rPr lang="ru-RU" sz="2800" dirty="0">
                <a:solidFill>
                  <a:schemeClr val="bg1"/>
                </a:solidFill>
              </a:rPr>
              <a:t>7</a:t>
            </a:r>
            <a:endParaRPr lang="ru-RU" dirty="0">
              <a:solidFill>
                <a:schemeClr val="bg1"/>
              </a:solidFill>
            </a:endParaRPr>
          </a:p>
        </p:txBody>
      </p:sp>
      <p:pic>
        <p:nvPicPr>
          <p:cNvPr id="4" name="Рисунок 3" descr="reward">
            <a:extLst>
              <a:ext uri="{FF2B5EF4-FFF2-40B4-BE49-F238E27FC236}">
                <a16:creationId xmlns:a16="http://schemas.microsoft.com/office/drawing/2014/main" id="{41AC5601-60BD-9F7F-E6EE-711DAE671993}"/>
              </a:ext>
            </a:extLst>
          </p:cNvPr>
          <p:cNvPicPr>
            <a:picLocks noChangeAspect="1"/>
          </p:cNvPicPr>
          <p:nvPr/>
        </p:nvPicPr>
        <p:blipFill rotWithShape="1">
          <a:blip r:embed="rId4">
            <a:extLst>
              <a:ext uri="{28A0092B-C50C-407E-A947-70E740481C1C}">
                <a14:useLocalDpi xmlns:a14="http://schemas.microsoft.com/office/drawing/2010/main" val="0"/>
              </a:ext>
            </a:extLst>
          </a:blip>
          <a:srcRect l="11025" t="1377" r="11089" b="1"/>
          <a:stretch/>
        </p:blipFill>
        <p:spPr bwMode="auto">
          <a:xfrm>
            <a:off x="4401694" y="1665919"/>
            <a:ext cx="4626244" cy="3477582"/>
          </a:xfrm>
          <a:prstGeom prst="rect">
            <a:avLst/>
          </a:prstGeom>
          <a:noFill/>
          <a:ln>
            <a:noFill/>
          </a:ln>
        </p:spPr>
      </p:pic>
      <p:pic>
        <p:nvPicPr>
          <p:cNvPr id="3" name="Рисунок 2">
            <a:extLst>
              <a:ext uri="{FF2B5EF4-FFF2-40B4-BE49-F238E27FC236}">
                <a16:creationId xmlns:a16="http://schemas.microsoft.com/office/drawing/2014/main" id="{B4DEE7BB-7D44-1C07-BF92-E410B446A3FF}"/>
              </a:ext>
            </a:extLst>
          </p:cNvPr>
          <p:cNvPicPr>
            <a:picLocks noChangeAspect="1"/>
          </p:cNvPicPr>
          <p:nvPr/>
        </p:nvPicPr>
        <p:blipFill>
          <a:blip r:embed="rId5"/>
          <a:stretch>
            <a:fillRect/>
          </a:stretch>
        </p:blipFill>
        <p:spPr>
          <a:xfrm>
            <a:off x="1067807" y="1635876"/>
            <a:ext cx="3223823" cy="3328595"/>
          </a:xfrm>
          <a:prstGeom prst="rect">
            <a:avLst/>
          </a:prstGeom>
        </p:spPr>
      </p:pic>
      <p:sp>
        <p:nvSpPr>
          <p:cNvPr id="5" name="TextBox 4">
            <a:extLst>
              <a:ext uri="{FF2B5EF4-FFF2-40B4-BE49-F238E27FC236}">
                <a16:creationId xmlns:a16="http://schemas.microsoft.com/office/drawing/2014/main" id="{1058A434-81B6-BCC1-7F65-0C572A911E53}"/>
              </a:ext>
            </a:extLst>
          </p:cNvPr>
          <p:cNvSpPr txBox="1"/>
          <p:nvPr/>
        </p:nvSpPr>
        <p:spPr>
          <a:xfrm>
            <a:off x="1203504" y="1041386"/>
            <a:ext cx="2952427" cy="523220"/>
          </a:xfrm>
          <a:prstGeom prst="rect">
            <a:avLst/>
          </a:prstGeom>
          <a:noFill/>
        </p:spPr>
        <p:txBody>
          <a:bodyPr wrap="square" rtlCol="0">
            <a:spAutoFit/>
          </a:bodyPr>
          <a:lstStyle/>
          <a:p>
            <a:r>
              <a:rPr lang="ru-RU" sz="2800" dirty="0">
                <a:latin typeface="Calibri" panose="020F0502020204030204" pitchFamily="34" charset="0"/>
                <a:ea typeface="Calibri" panose="020F0502020204030204" pitchFamily="34" charset="0"/>
                <a:cs typeface="Calibri" panose="020F0502020204030204" pitchFamily="34" charset="0"/>
              </a:rPr>
              <a:t>Драйватары </a:t>
            </a:r>
            <a:r>
              <a:rPr lang="en-US" sz="2800" dirty="0">
                <a:latin typeface="Calibri" panose="020F0502020204030204" pitchFamily="34" charset="0"/>
                <a:ea typeface="Calibri" panose="020F0502020204030204" pitchFamily="34" charset="0"/>
                <a:cs typeface="Calibri" panose="020F0502020204030204" pitchFamily="34" charset="0"/>
              </a:rPr>
              <a:t>Forza</a:t>
            </a:r>
            <a:endParaRPr lang="ru-RU" sz="2800" dirty="0">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C604CD07-5382-3CE4-B2BA-0AAF620FDD42}"/>
              </a:ext>
            </a:extLst>
          </p:cNvPr>
          <p:cNvSpPr txBox="1"/>
          <p:nvPr/>
        </p:nvSpPr>
        <p:spPr>
          <a:xfrm>
            <a:off x="5238602" y="1045584"/>
            <a:ext cx="2952427" cy="523220"/>
          </a:xfrm>
          <a:prstGeom prst="rect">
            <a:avLst/>
          </a:prstGeom>
          <a:noFill/>
        </p:spPr>
        <p:txBody>
          <a:bodyPr wrap="square" rtlCol="0">
            <a:spAutoFit/>
          </a:bodyPr>
          <a:lstStyle/>
          <a:p>
            <a:pPr algn="ctr"/>
            <a:r>
              <a:rPr lang="en-US" sz="2800" dirty="0">
                <a:latin typeface="Calibri" panose="020F0502020204030204" pitchFamily="34" charset="0"/>
                <a:ea typeface="Calibri" panose="020F0502020204030204" pitchFamily="34" charset="0"/>
                <a:cs typeface="Calibri" panose="020F0502020204030204" pitchFamily="34" charset="0"/>
              </a:rPr>
              <a:t>TMRL</a:t>
            </a:r>
            <a:endParaRPr lang="ru-RU" sz="28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6525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5"/>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7" name="Google Shape;127;p5"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28" name="Google Shape;128;p5"/>
          <p:cNvSpPr/>
          <p:nvPr/>
        </p:nvSpPr>
        <p:spPr>
          <a:xfrm>
            <a:off x="1636585" y="87534"/>
            <a:ext cx="6552727"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a:solidFill>
                  <a:schemeClr val="dk1"/>
                </a:solidFill>
                <a:latin typeface="Calibri"/>
                <a:ea typeface="Calibri"/>
                <a:cs typeface="Calibri"/>
                <a:sym typeface="Calibri"/>
              </a:rPr>
              <a:t>Техническое задание</a:t>
            </a:r>
            <a:endParaRPr/>
          </a:p>
        </p:txBody>
      </p:sp>
      <p:sp>
        <p:nvSpPr>
          <p:cNvPr id="129" name="Google Shape;129;p5"/>
          <p:cNvSpPr txBox="1"/>
          <p:nvPr/>
        </p:nvSpPr>
        <p:spPr>
          <a:xfrm>
            <a:off x="1032374" y="969374"/>
            <a:ext cx="7784523" cy="267761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ru-RU" sz="2200" dirty="0">
                <a:solidFill>
                  <a:schemeClr val="dk1"/>
                </a:solidFill>
                <a:latin typeface="Calibri"/>
                <a:ea typeface="Calibri"/>
                <a:cs typeface="Calibri"/>
                <a:sym typeface="Calibri"/>
              </a:rPr>
              <a:t>Требования к приложению:</a:t>
            </a:r>
            <a:endParaRPr dirty="0"/>
          </a:p>
          <a:p>
            <a:pPr marL="177800" marR="0" lvl="0" indent="-177800" algn="l" rtl="0">
              <a:spcBef>
                <a:spcPts val="0"/>
              </a:spcBef>
              <a:spcAft>
                <a:spcPts val="0"/>
              </a:spcAft>
              <a:buFontTx/>
              <a:buChar char="-"/>
            </a:pPr>
            <a:r>
              <a:rPr lang="ru-RU" sz="2200" dirty="0">
                <a:solidFill>
                  <a:schemeClr val="dk1"/>
                </a:solidFill>
                <a:latin typeface="Calibri"/>
                <a:ea typeface="Calibri"/>
                <a:cs typeface="Calibri"/>
                <a:sym typeface="Calibri"/>
              </a:rPr>
              <a:t>Создание ИИ моделей для </a:t>
            </a:r>
            <a:r>
              <a:rPr lang="ru-RU" sz="2200" dirty="0" err="1">
                <a:solidFill>
                  <a:schemeClr val="dk1"/>
                </a:solidFill>
                <a:latin typeface="Calibri"/>
                <a:ea typeface="Calibri"/>
                <a:cs typeface="Calibri"/>
                <a:sym typeface="Calibri"/>
              </a:rPr>
              <a:t>TrackMani</a:t>
            </a:r>
            <a:r>
              <a:rPr lang="en-US" sz="2200" dirty="0">
                <a:solidFill>
                  <a:schemeClr val="dk1"/>
                </a:solidFill>
                <a:latin typeface="Calibri"/>
                <a:ea typeface="Calibri"/>
                <a:cs typeface="Calibri"/>
                <a:sym typeface="Calibri"/>
              </a:rPr>
              <a:t>a</a:t>
            </a:r>
            <a:endParaRPr lang="ru-RU" sz="2200" dirty="0">
              <a:solidFill>
                <a:schemeClr val="dk1"/>
              </a:solidFill>
              <a:latin typeface="Calibri"/>
              <a:ea typeface="Calibri"/>
              <a:cs typeface="Calibri"/>
              <a:sym typeface="Calibri"/>
            </a:endParaRPr>
          </a:p>
          <a:p>
            <a:pPr marL="177800" marR="0" lvl="0" indent="-177800" algn="l" rtl="0">
              <a:spcBef>
                <a:spcPts val="0"/>
              </a:spcBef>
              <a:spcAft>
                <a:spcPts val="0"/>
              </a:spcAft>
              <a:buFontTx/>
              <a:buChar char="-"/>
            </a:pPr>
            <a:r>
              <a:rPr lang="ru-RU" sz="2200" dirty="0">
                <a:solidFill>
                  <a:schemeClr val="dk1"/>
                </a:solidFill>
                <a:latin typeface="Calibri"/>
                <a:ea typeface="Calibri"/>
                <a:cs typeface="Calibri"/>
                <a:sym typeface="Calibri"/>
              </a:rPr>
              <a:t>Интеграция приложения и видеоигры</a:t>
            </a:r>
            <a:endParaRPr dirty="0"/>
          </a:p>
          <a:p>
            <a:pPr marL="0" marR="0" lvl="0" indent="0" algn="l" rtl="0">
              <a:spcBef>
                <a:spcPts val="0"/>
              </a:spcBef>
              <a:spcAft>
                <a:spcPts val="0"/>
              </a:spcAft>
              <a:buNone/>
            </a:pPr>
            <a:r>
              <a:rPr lang="ru-RU" sz="2200" dirty="0">
                <a:solidFill>
                  <a:schemeClr val="dk1"/>
                </a:solidFill>
                <a:latin typeface="Calibri"/>
                <a:ea typeface="Calibri"/>
                <a:cs typeface="Calibri"/>
                <a:sym typeface="Calibri"/>
              </a:rPr>
              <a:t>- Получение данных о треке из файла трека</a:t>
            </a:r>
            <a:endParaRPr lang="ru-RU" dirty="0"/>
          </a:p>
          <a:p>
            <a:pPr marL="0" marR="0" lvl="0" indent="0" algn="l" rtl="0">
              <a:spcBef>
                <a:spcPts val="0"/>
              </a:spcBef>
              <a:spcAft>
                <a:spcPts val="0"/>
              </a:spcAft>
              <a:buNone/>
            </a:pPr>
            <a:endParaRPr lang="ru-RU" dirty="0"/>
          </a:p>
          <a:p>
            <a:pPr marL="0" marR="0" lvl="0" indent="0" algn="l" rtl="0">
              <a:spcBef>
                <a:spcPts val="0"/>
              </a:spcBef>
              <a:spcAft>
                <a:spcPts val="0"/>
              </a:spcAft>
              <a:buNone/>
            </a:pPr>
            <a:r>
              <a:rPr lang="ru-RU" sz="2200" dirty="0">
                <a:solidFill>
                  <a:schemeClr val="dk1"/>
                </a:solidFill>
                <a:latin typeface="Calibri"/>
                <a:ea typeface="Calibri"/>
                <a:cs typeface="Calibri"/>
                <a:sym typeface="Calibri"/>
              </a:rPr>
              <a:t>Требования к модели:</a:t>
            </a:r>
            <a:endParaRPr lang="ru-RU" dirty="0"/>
          </a:p>
          <a:p>
            <a:pPr marL="0" marR="0" lvl="0" indent="0" algn="l" rtl="0">
              <a:spcBef>
                <a:spcPts val="0"/>
              </a:spcBef>
              <a:spcAft>
                <a:spcPts val="0"/>
              </a:spcAft>
              <a:buNone/>
            </a:pPr>
            <a:r>
              <a:rPr lang="ru-RU" sz="2200" dirty="0">
                <a:solidFill>
                  <a:schemeClr val="dk1"/>
                </a:solidFill>
                <a:latin typeface="Calibri"/>
                <a:ea typeface="Calibri"/>
                <a:cs typeface="Calibri"/>
                <a:sym typeface="Calibri"/>
              </a:rPr>
              <a:t>- Адаптируемость к незнакомой среде</a:t>
            </a:r>
            <a:endParaRPr dirty="0"/>
          </a:p>
          <a:p>
            <a:pPr marL="0" marR="0" lvl="0" indent="0" algn="l" rtl="0">
              <a:spcBef>
                <a:spcPts val="0"/>
              </a:spcBef>
              <a:spcAft>
                <a:spcPts val="0"/>
              </a:spcAft>
              <a:buNone/>
            </a:pPr>
            <a:r>
              <a:rPr lang="ru-RU" sz="2200" dirty="0">
                <a:solidFill>
                  <a:schemeClr val="dk1"/>
                </a:solidFill>
                <a:latin typeface="Calibri"/>
                <a:ea typeface="Calibri"/>
                <a:cs typeface="Calibri"/>
                <a:sym typeface="Calibri"/>
              </a:rPr>
              <a:t>- Относительная человечность езды модели на треке</a:t>
            </a:r>
            <a:endParaRPr dirty="0"/>
          </a:p>
        </p:txBody>
      </p:sp>
      <p:sp>
        <p:nvSpPr>
          <p:cNvPr id="2" name="TextBox 1">
            <a:extLst>
              <a:ext uri="{FF2B5EF4-FFF2-40B4-BE49-F238E27FC236}">
                <a16:creationId xmlns:a16="http://schemas.microsoft.com/office/drawing/2014/main" id="{6A71A058-3745-762F-66DB-135F2A9E6B91}"/>
              </a:ext>
            </a:extLst>
          </p:cNvPr>
          <p:cNvSpPr txBox="1"/>
          <p:nvPr/>
        </p:nvSpPr>
        <p:spPr>
          <a:xfrm>
            <a:off x="240223" y="4516078"/>
            <a:ext cx="511444" cy="523220"/>
          </a:xfrm>
          <a:prstGeom prst="rect">
            <a:avLst/>
          </a:prstGeom>
          <a:noFill/>
        </p:spPr>
        <p:txBody>
          <a:bodyPr wrap="square" rtlCol="0">
            <a:spAutoFit/>
          </a:bodyPr>
          <a:lstStyle/>
          <a:p>
            <a:r>
              <a:rPr lang="ru-RU" sz="2800" dirty="0">
                <a:solidFill>
                  <a:schemeClr val="bg1"/>
                </a:solidFill>
              </a:rPr>
              <a:t>8</a:t>
            </a:r>
            <a:endParaRPr lang="ru-RU"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5"/>
          <p:cNvSpPr/>
          <p:nvPr/>
        </p:nvSpPr>
        <p:spPr>
          <a:xfrm>
            <a:off x="0" y="0"/>
            <a:ext cx="827584" cy="5143500"/>
          </a:xfrm>
          <a:prstGeom prst="rect">
            <a:avLst/>
          </a:prstGeom>
          <a:gradFill>
            <a:gsLst>
              <a:gs pos="0">
                <a:srgbClr val="003061"/>
              </a:gs>
              <a:gs pos="50000">
                <a:srgbClr val="00468D"/>
              </a:gs>
              <a:gs pos="100000">
                <a:srgbClr val="0054AA"/>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7" name="Google Shape;127;p5" descr="C:\Users\MSShafigullin\Desktop\2020\Презентация КФУ\kfu_logo_circle_rus.png"/>
          <p:cNvPicPr preferRelativeResize="0"/>
          <p:nvPr/>
        </p:nvPicPr>
        <p:blipFill rotWithShape="1">
          <a:blip r:embed="rId3">
            <a:alphaModFix/>
          </a:blip>
          <a:srcRect/>
          <a:stretch/>
        </p:blipFill>
        <p:spPr>
          <a:xfrm>
            <a:off x="137267" y="87534"/>
            <a:ext cx="553050" cy="540000"/>
          </a:xfrm>
          <a:prstGeom prst="rect">
            <a:avLst/>
          </a:prstGeom>
          <a:noFill/>
          <a:ln>
            <a:noFill/>
          </a:ln>
        </p:spPr>
      </p:pic>
      <p:sp>
        <p:nvSpPr>
          <p:cNvPr id="128" name="Google Shape;128;p5"/>
          <p:cNvSpPr/>
          <p:nvPr/>
        </p:nvSpPr>
        <p:spPr>
          <a:xfrm>
            <a:off x="1636585" y="87534"/>
            <a:ext cx="6552727" cy="76940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ru-RU" sz="4400" dirty="0">
                <a:solidFill>
                  <a:schemeClr val="dk1"/>
                </a:solidFill>
                <a:latin typeface="Calibri"/>
                <a:ea typeface="Calibri"/>
                <a:cs typeface="Calibri"/>
                <a:sym typeface="Calibri"/>
              </a:rPr>
              <a:t>Алгоритм обучения </a:t>
            </a:r>
            <a:r>
              <a:rPr lang="en-US" sz="4400" dirty="0">
                <a:solidFill>
                  <a:schemeClr val="dk1"/>
                </a:solidFill>
                <a:latin typeface="Calibri"/>
                <a:ea typeface="Calibri"/>
                <a:cs typeface="Calibri"/>
                <a:sym typeface="Calibri"/>
              </a:rPr>
              <a:t>DQN</a:t>
            </a:r>
            <a:endParaRPr dirty="0"/>
          </a:p>
        </p:txBody>
      </p:sp>
      <p:sp>
        <p:nvSpPr>
          <p:cNvPr id="12" name="TextBox 11">
            <a:extLst>
              <a:ext uri="{FF2B5EF4-FFF2-40B4-BE49-F238E27FC236}">
                <a16:creationId xmlns:a16="http://schemas.microsoft.com/office/drawing/2014/main" id="{6BF0CE72-8DB7-E454-68B5-EEA31D06AAAF}"/>
              </a:ext>
            </a:extLst>
          </p:cNvPr>
          <p:cNvSpPr txBox="1"/>
          <p:nvPr/>
        </p:nvSpPr>
        <p:spPr>
          <a:xfrm>
            <a:off x="240223" y="4516078"/>
            <a:ext cx="511444" cy="523220"/>
          </a:xfrm>
          <a:prstGeom prst="rect">
            <a:avLst/>
          </a:prstGeom>
          <a:noFill/>
        </p:spPr>
        <p:txBody>
          <a:bodyPr wrap="square" rtlCol="0">
            <a:spAutoFit/>
          </a:bodyPr>
          <a:lstStyle/>
          <a:p>
            <a:r>
              <a:rPr lang="ru-RU" sz="2800" dirty="0">
                <a:solidFill>
                  <a:schemeClr val="bg1"/>
                </a:solidFill>
              </a:rPr>
              <a:t>9</a:t>
            </a:r>
            <a:endParaRPr lang="ru-RU" dirty="0">
              <a:solidFill>
                <a:schemeClr val="bg1"/>
              </a:solidFill>
            </a:endParaRPr>
          </a:p>
        </p:txBody>
      </p:sp>
      <p:sp>
        <p:nvSpPr>
          <p:cNvPr id="2" name="TextBox 1">
            <a:extLst>
              <a:ext uri="{FF2B5EF4-FFF2-40B4-BE49-F238E27FC236}">
                <a16:creationId xmlns:a16="http://schemas.microsoft.com/office/drawing/2014/main" id="{D47D9616-6BF3-072B-2D0A-89DF843DCD7C}"/>
              </a:ext>
            </a:extLst>
          </p:cNvPr>
          <p:cNvSpPr txBox="1"/>
          <p:nvPr/>
        </p:nvSpPr>
        <p:spPr>
          <a:xfrm>
            <a:off x="827584" y="751520"/>
            <a:ext cx="7887125" cy="4616648"/>
          </a:xfrm>
          <a:prstGeom prst="rect">
            <a:avLst/>
          </a:prstGeom>
          <a:noFill/>
        </p:spPr>
        <p:txBody>
          <a:bodyPr wrap="square" rtlCol="0">
            <a:spAutoFit/>
          </a:bodyPr>
          <a:lstStyle/>
          <a:p>
            <a:pPr marL="285750" lvl="1" indent="-285750" algn="just">
              <a:buFont typeface="Symbol" panose="05050102010706020507" pitchFamily="18" charset="2"/>
              <a:buChar char=""/>
            </a:pPr>
            <a:r>
              <a:rPr lang="en-US" sz="2000" dirty="0">
                <a:latin typeface="Calibri" panose="020F0502020204030204" pitchFamily="34" charset="0"/>
                <a:ea typeface="Calibri" panose="020F0502020204030204" pitchFamily="34" charset="0"/>
                <a:cs typeface="Calibri" panose="020F0502020204030204" pitchFamily="34" charset="0"/>
              </a:rPr>
              <a:t>Q-</a:t>
            </a:r>
            <a:r>
              <a:rPr lang="ru-RU" sz="2000" dirty="0">
                <a:latin typeface="Calibri" panose="020F0502020204030204" pitchFamily="34" charset="0"/>
                <a:ea typeface="Calibri" panose="020F0502020204030204" pitchFamily="34" charset="0"/>
                <a:cs typeface="Calibri" panose="020F0502020204030204" pitchFamily="34" charset="0"/>
              </a:rPr>
              <a:t>значение - </a:t>
            </a:r>
            <a:r>
              <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Q</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 ожидаемая суммарную награду, начиная из состояния s, выполняя действие a и следуя некоторой стратегии в будущем.</a:t>
            </a:r>
            <a:endPar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285750" lvl="1" indent="-285750" algn="just">
              <a:buFont typeface="Symbol" panose="05050102010706020507" pitchFamily="18" charset="2"/>
              <a:buChar char=""/>
            </a:pPr>
            <a:endPar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285750" lvl="1" indent="-285750" algn="just">
              <a:buFont typeface="Symbol" panose="05050102010706020507" pitchFamily="18" charset="2"/>
              <a:buChar char=""/>
            </a:pP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Нейронная сеть – аппроксимирует функцию Q-значения. </a:t>
            </a:r>
            <a:b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b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Вход - состояние s</a:t>
            </a:r>
            <a:r>
              <a:rPr lang="ru-RU" sz="2000" dirty="0">
                <a:latin typeface="Calibri" panose="020F0502020204030204" pitchFamily="34" charset="0"/>
                <a:ea typeface="Calibri" panose="020F0502020204030204" pitchFamily="34" charset="0"/>
                <a:cs typeface="Calibri" panose="020F0502020204030204" pitchFamily="34" charset="0"/>
              </a:rPr>
              <a:t>;</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Выходе - Q-значения для всех возможных действий a.</a:t>
            </a:r>
          </a:p>
          <a:p>
            <a:pPr marL="285750" lvl="1" indent="-285750" algn="just">
              <a:buFont typeface="Symbol" panose="05050102010706020507" pitchFamily="18" charset="2"/>
              <a:buChar char=""/>
            </a:pPr>
            <a:endPar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285750" lvl="1" indent="-285750" algn="just">
              <a:buFont typeface="Symbol" panose="05050102010706020507" pitchFamily="18" charset="2"/>
              <a:buChar char=""/>
            </a:pP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Две сети: основная (</a:t>
            </a:r>
            <a:r>
              <a:rPr lang="ru-RU" sz="20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policy</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и целевая (</a:t>
            </a:r>
            <a:r>
              <a:rPr lang="ru-RU" sz="200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target</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Целевая медленно копирует веса основной и используется во время оптимизации для предсказания будущей возможной награды.</a:t>
            </a:r>
          </a:p>
          <a:p>
            <a:pPr marL="285750" lvl="1" indent="-285750" algn="just">
              <a:buFont typeface="Symbol" panose="05050102010706020507" pitchFamily="18" charset="2"/>
              <a:buChar char=""/>
            </a:pPr>
            <a:endPar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285750" lvl="1" indent="-285750" algn="just">
              <a:buFont typeface="Symbol" panose="05050102010706020507" pitchFamily="18" charset="2"/>
              <a:buChar char=""/>
            </a:pP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Память воспроизведения опыта (</a:t>
            </a:r>
            <a:r>
              <a:rPr lang="en-US"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Replay Memory</a:t>
            </a:r>
            <a:r>
              <a:rPr lang="ru-RU"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 опыт агента сохраняется и после случайным образом выбирается для обучения. </a:t>
            </a:r>
          </a:p>
          <a:p>
            <a:endParaRPr lang="ru-RU" dirty="0"/>
          </a:p>
        </p:txBody>
      </p:sp>
    </p:spTree>
    <p:extLst>
      <p:ext uri="{BB962C8B-B14F-4D97-AF65-F5344CB8AC3E}">
        <p14:creationId xmlns:p14="http://schemas.microsoft.com/office/powerpoint/2010/main" val="2275017698"/>
      </p:ext>
    </p:extLst>
  </p:cSld>
  <p:clrMapOvr>
    <a:masterClrMapping/>
  </p:clrMapOvr>
</p:sld>
</file>

<file path=ppt/theme/theme1.xml><?xml version="1.0" encoding="utf-8"?>
<a:theme xmlns:a="http://schemas.openxmlformats.org/drawingml/2006/main" name="Тема Office">
  <a:themeElements>
    <a:clrScheme name="Стандартная">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526</TotalTime>
  <Words>622</Words>
  <Application>Microsoft Office PowerPoint</Application>
  <PresentationFormat>Экран (16:9)</PresentationFormat>
  <Paragraphs>134</Paragraphs>
  <Slides>19</Slides>
  <Notes>19</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19</vt:i4>
      </vt:variant>
    </vt:vector>
  </HeadingPairs>
  <TitlesOfParts>
    <vt:vector size="25" baseType="lpstr">
      <vt:lpstr>Arial</vt:lpstr>
      <vt:lpstr>Calibri</vt:lpstr>
      <vt:lpstr>Noto Sans Symbols</vt:lpstr>
      <vt:lpstr>Symbol</vt:lpstr>
      <vt:lpstr>Times New Roman</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VM</dc:creator>
  <cp:lastModifiedBy>Владимир Близнюк</cp:lastModifiedBy>
  <cp:revision>40</cp:revision>
  <dcterms:created xsi:type="dcterms:W3CDTF">2020-08-07T05:47:40Z</dcterms:created>
  <dcterms:modified xsi:type="dcterms:W3CDTF">2024-05-29T08:12:13Z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0x0101001DD79B6F14F22145B9CE303C5826C1D7</vt:lpwstr>
  </property>
</Properties>
</file>